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sldIdLst>
    <p:sldId id="257" r:id="rId2"/>
    <p:sldId id="258" r:id="rId3"/>
    <p:sldId id="352" r:id="rId4"/>
    <p:sldId id="564" r:id="rId5"/>
    <p:sldId id="565" r:id="rId6"/>
    <p:sldId id="566" r:id="rId7"/>
    <p:sldId id="567" r:id="rId8"/>
    <p:sldId id="422" r:id="rId9"/>
    <p:sldId id="410" r:id="rId10"/>
    <p:sldId id="421" r:id="rId11"/>
    <p:sldId id="461" r:id="rId12"/>
    <p:sldId id="554" r:id="rId13"/>
    <p:sldId id="555" r:id="rId14"/>
    <p:sldId id="557" r:id="rId15"/>
    <p:sldId id="556" r:id="rId16"/>
    <p:sldId id="465" r:id="rId17"/>
    <p:sldId id="553" r:id="rId18"/>
    <p:sldId id="393" r:id="rId19"/>
    <p:sldId id="403" r:id="rId20"/>
    <p:sldId id="373" r:id="rId21"/>
    <p:sldId id="468" r:id="rId22"/>
    <p:sldId id="450" r:id="rId23"/>
    <p:sldId id="376" r:id="rId24"/>
    <p:sldId id="517" r:id="rId25"/>
    <p:sldId id="522" r:id="rId26"/>
    <p:sldId id="525" r:id="rId27"/>
    <p:sldId id="527" r:id="rId28"/>
    <p:sldId id="529" r:id="rId29"/>
    <p:sldId id="530" r:id="rId30"/>
    <p:sldId id="531" r:id="rId31"/>
    <p:sldId id="532" r:id="rId32"/>
    <p:sldId id="535" r:id="rId33"/>
    <p:sldId id="541" r:id="rId34"/>
    <p:sldId id="569" r:id="rId35"/>
    <p:sldId id="575" r:id="rId36"/>
    <p:sldId id="576" r:id="rId37"/>
    <p:sldId id="574" r:id="rId38"/>
    <p:sldId id="573" r:id="rId39"/>
    <p:sldId id="558" r:id="rId40"/>
    <p:sldId id="559" r:id="rId41"/>
    <p:sldId id="560" r:id="rId42"/>
    <p:sldId id="542" r:id="rId43"/>
    <p:sldId id="561" r:id="rId44"/>
    <p:sldId id="545" r:id="rId45"/>
    <p:sldId id="563" r:id="rId46"/>
    <p:sldId id="562" r:id="rId47"/>
    <p:sldId id="543" r:id="rId48"/>
    <p:sldId id="544" r:id="rId49"/>
    <p:sldId id="546" r:id="rId50"/>
    <p:sldId id="547" r:id="rId51"/>
    <p:sldId id="548" r:id="rId52"/>
    <p:sldId id="549" r:id="rId53"/>
    <p:sldId id="550" r:id="rId54"/>
    <p:sldId id="551" r:id="rId55"/>
    <p:sldId id="552" r:id="rId56"/>
    <p:sldId id="578" r:id="rId57"/>
    <p:sldId id="577" r:id="rId58"/>
    <p:sldId id="579" r:id="rId59"/>
    <p:sldId id="383" r:id="rId6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kan DEDE" initials="HD" lastIdx="1" clrIdx="0">
    <p:extLst>
      <p:ext uri="{19B8F6BF-5375-455C-9EA6-DF929625EA0E}">
        <p15:presenceInfo xmlns:p15="http://schemas.microsoft.com/office/powerpoint/2012/main" userId="Hakan DED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4660"/>
  </p:normalViewPr>
  <p:slideViewPr>
    <p:cSldViewPr>
      <p:cViewPr varScale="1">
        <p:scale>
          <a:sx n="109" d="100"/>
          <a:sy n="109" d="100"/>
        </p:scale>
        <p:origin x="165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ADFB52-3EBD-446C-95F8-FB508723179D}"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tr-TR"/>
        </a:p>
      </dgm:t>
    </dgm:pt>
    <dgm:pt modelId="{60FE2A9B-F37F-4BF0-87CE-23924E98502F}">
      <dgm:prSet phldrT="[Metin]" custT="1"/>
      <dgm:spPr>
        <a:solidFill>
          <a:schemeClr val="tx1"/>
        </a:solidFill>
      </dgm:spPr>
      <dgm:t>
        <a:bodyPr/>
        <a:lstStyle/>
        <a:p>
          <a:r>
            <a:rPr lang="tr-TR" sz="2800" dirty="0" smtClean="0">
              <a:latin typeface="Times New Roman" panose="02020603050405020304" pitchFamily="18" charset="0"/>
              <a:cs typeface="Times New Roman" panose="02020603050405020304" pitchFamily="18" charset="0"/>
            </a:rPr>
            <a:t>Doküman (Taslaklar)</a:t>
          </a:r>
          <a:endParaRPr lang="tr-TR" sz="2800" dirty="0">
            <a:latin typeface="Times New Roman" panose="02020603050405020304" pitchFamily="18" charset="0"/>
            <a:cs typeface="Times New Roman" panose="02020603050405020304" pitchFamily="18" charset="0"/>
          </a:endParaRPr>
        </a:p>
      </dgm:t>
    </dgm:pt>
    <dgm:pt modelId="{7FBBCA08-8679-4473-A7D3-94A6247A1FB3}" type="parTrans" cxnId="{42A2A177-6885-4E98-930F-F9855EC67E59}">
      <dgm:prSet/>
      <dgm:spPr/>
      <dgm:t>
        <a:bodyPr/>
        <a:lstStyle/>
        <a:p>
          <a:endParaRPr lang="tr-TR">
            <a:latin typeface="Times New Roman" panose="02020603050405020304" pitchFamily="18" charset="0"/>
            <a:cs typeface="Times New Roman" panose="02020603050405020304" pitchFamily="18" charset="0"/>
          </a:endParaRPr>
        </a:p>
      </dgm:t>
    </dgm:pt>
    <dgm:pt modelId="{C032F01E-31C7-47C5-BDEB-CEEB8875A9E4}" type="sibTrans" cxnId="{42A2A177-6885-4E98-930F-F9855EC67E59}">
      <dgm:prSet/>
      <dgm:spPr/>
      <dgm:t>
        <a:bodyPr/>
        <a:lstStyle/>
        <a:p>
          <a:endParaRPr lang="tr-TR">
            <a:latin typeface="Times New Roman" panose="02020603050405020304" pitchFamily="18" charset="0"/>
            <a:cs typeface="Times New Roman" panose="02020603050405020304" pitchFamily="18" charset="0"/>
          </a:endParaRPr>
        </a:p>
      </dgm:t>
    </dgm:pt>
    <dgm:pt modelId="{E3323D0D-0550-457A-B1FA-A1E976F5C5A4}">
      <dgm:prSet phldrT="[Metin]" custT="1"/>
      <dgm:spPr/>
      <dgm:t>
        <a:bodyPr/>
        <a:lstStyle/>
        <a:p>
          <a:r>
            <a:rPr lang="tr-TR" altLang="tr-TR" sz="1400" dirty="0" smtClean="0">
              <a:latin typeface="Times New Roman" panose="02020603050405020304" pitchFamily="18" charset="0"/>
              <a:cs typeface="Times New Roman" panose="02020603050405020304" pitchFamily="18" charset="0"/>
            </a:rPr>
            <a:t>Üzerinde değişiklik yapılması mümkündür.</a:t>
          </a:r>
          <a:endParaRPr lang="tr-TR" sz="1400" dirty="0">
            <a:latin typeface="Times New Roman" panose="02020603050405020304" pitchFamily="18" charset="0"/>
            <a:cs typeface="Times New Roman" panose="02020603050405020304" pitchFamily="18" charset="0"/>
          </a:endParaRPr>
        </a:p>
      </dgm:t>
    </dgm:pt>
    <dgm:pt modelId="{ADDD4649-6F4C-4B1F-9137-83BFD3A5D8D4}" type="parTrans" cxnId="{E78E2274-F059-4B2E-B481-61EB2F816357}">
      <dgm:prSet/>
      <dgm:spPr/>
      <dgm:t>
        <a:bodyPr/>
        <a:lstStyle/>
        <a:p>
          <a:endParaRPr lang="tr-TR">
            <a:latin typeface="Times New Roman" panose="02020603050405020304" pitchFamily="18" charset="0"/>
            <a:cs typeface="Times New Roman" panose="02020603050405020304" pitchFamily="18" charset="0"/>
          </a:endParaRPr>
        </a:p>
      </dgm:t>
    </dgm:pt>
    <dgm:pt modelId="{E5041764-C253-482C-BA39-4B636EDFA5F7}" type="sibTrans" cxnId="{E78E2274-F059-4B2E-B481-61EB2F816357}">
      <dgm:prSet/>
      <dgm:spPr/>
      <dgm:t>
        <a:bodyPr/>
        <a:lstStyle/>
        <a:p>
          <a:endParaRPr lang="tr-TR">
            <a:latin typeface="Times New Roman" panose="02020603050405020304" pitchFamily="18" charset="0"/>
            <a:cs typeface="Times New Roman" panose="02020603050405020304" pitchFamily="18" charset="0"/>
          </a:endParaRPr>
        </a:p>
      </dgm:t>
    </dgm:pt>
    <dgm:pt modelId="{FF4003B8-1B1A-4183-A699-C0DF926469BF}">
      <dgm:prSet phldrT="[Metin]" custT="1"/>
      <dgm:spPr/>
      <dgm:t>
        <a:bodyPr/>
        <a:lstStyle/>
        <a:p>
          <a:r>
            <a:rPr lang="tr-TR" altLang="tr-TR" sz="1400" dirty="0" smtClean="0">
              <a:latin typeface="Times New Roman" panose="02020603050405020304" pitchFamily="18" charset="0"/>
              <a:cs typeface="Times New Roman" panose="02020603050405020304" pitchFamily="18" charset="0"/>
            </a:rPr>
            <a:t>Sahibi üreticisidir ve uygun gördüğü dokümanları imha edebilir.</a:t>
          </a:r>
          <a:endParaRPr lang="tr-TR" sz="1400" dirty="0">
            <a:latin typeface="Times New Roman" panose="02020603050405020304" pitchFamily="18" charset="0"/>
            <a:cs typeface="Times New Roman" panose="02020603050405020304" pitchFamily="18" charset="0"/>
          </a:endParaRPr>
        </a:p>
      </dgm:t>
    </dgm:pt>
    <dgm:pt modelId="{47592E47-8E82-4426-8700-80237EDCA4FC}" type="parTrans" cxnId="{161EDCA8-B1D6-4317-8BB8-46CCBA52F22C}">
      <dgm:prSet/>
      <dgm:spPr/>
      <dgm:t>
        <a:bodyPr/>
        <a:lstStyle/>
        <a:p>
          <a:endParaRPr lang="tr-TR">
            <a:latin typeface="Times New Roman" panose="02020603050405020304" pitchFamily="18" charset="0"/>
            <a:cs typeface="Times New Roman" panose="02020603050405020304" pitchFamily="18" charset="0"/>
          </a:endParaRPr>
        </a:p>
      </dgm:t>
    </dgm:pt>
    <dgm:pt modelId="{877A7FA1-4C29-43BA-AB51-ABBE5ECD9F74}" type="sibTrans" cxnId="{161EDCA8-B1D6-4317-8BB8-46CCBA52F22C}">
      <dgm:prSet/>
      <dgm:spPr/>
      <dgm:t>
        <a:bodyPr/>
        <a:lstStyle/>
        <a:p>
          <a:endParaRPr lang="tr-TR">
            <a:latin typeface="Times New Roman" panose="02020603050405020304" pitchFamily="18" charset="0"/>
            <a:cs typeface="Times New Roman" panose="02020603050405020304" pitchFamily="18" charset="0"/>
          </a:endParaRPr>
        </a:p>
      </dgm:t>
    </dgm:pt>
    <dgm:pt modelId="{E32EC18A-DF27-43DB-8084-75EBBFDD8210}">
      <dgm:prSet phldrT="[Metin]" custT="1"/>
      <dgm:spPr>
        <a:solidFill>
          <a:schemeClr val="tx1"/>
        </a:solidFill>
      </dgm:spPr>
      <dgm:t>
        <a:bodyPr/>
        <a:lstStyle/>
        <a:p>
          <a:r>
            <a:rPr lang="tr-TR" sz="2800" dirty="0" smtClean="0">
              <a:latin typeface="Times New Roman" panose="02020603050405020304" pitchFamily="18" charset="0"/>
              <a:cs typeface="Times New Roman" panose="02020603050405020304" pitchFamily="18" charset="0"/>
            </a:rPr>
            <a:t>Belge</a:t>
          </a:r>
          <a:endParaRPr lang="tr-TR" sz="3600" dirty="0">
            <a:latin typeface="Times New Roman" panose="02020603050405020304" pitchFamily="18" charset="0"/>
            <a:cs typeface="Times New Roman" panose="02020603050405020304" pitchFamily="18" charset="0"/>
          </a:endParaRPr>
        </a:p>
      </dgm:t>
    </dgm:pt>
    <dgm:pt modelId="{3BE07738-3C8C-44D5-8E14-095FFD900507}" type="parTrans" cxnId="{ED29A8FA-6C30-42CE-8C3D-1DC8022086A2}">
      <dgm:prSet/>
      <dgm:spPr/>
      <dgm:t>
        <a:bodyPr/>
        <a:lstStyle/>
        <a:p>
          <a:endParaRPr lang="tr-TR">
            <a:latin typeface="Times New Roman" panose="02020603050405020304" pitchFamily="18" charset="0"/>
            <a:cs typeface="Times New Roman" panose="02020603050405020304" pitchFamily="18" charset="0"/>
          </a:endParaRPr>
        </a:p>
      </dgm:t>
    </dgm:pt>
    <dgm:pt modelId="{95BF1405-A5A3-475D-9E6A-0696EE46AD2F}" type="sibTrans" cxnId="{ED29A8FA-6C30-42CE-8C3D-1DC8022086A2}">
      <dgm:prSet/>
      <dgm:spPr/>
      <dgm:t>
        <a:bodyPr/>
        <a:lstStyle/>
        <a:p>
          <a:endParaRPr lang="tr-TR">
            <a:latin typeface="Times New Roman" panose="02020603050405020304" pitchFamily="18" charset="0"/>
            <a:cs typeface="Times New Roman" panose="02020603050405020304" pitchFamily="18" charset="0"/>
          </a:endParaRPr>
        </a:p>
      </dgm:t>
    </dgm:pt>
    <dgm:pt modelId="{AF0A0327-EBD6-46E2-9E57-69D0158CC261}">
      <dgm:prSet phldrT="[Metin]" custT="1"/>
      <dgm:spPr/>
      <dgm:t>
        <a:bodyPr/>
        <a:lstStyle/>
        <a:p>
          <a:r>
            <a:rPr lang="tr-TR" altLang="tr-TR" sz="1400" dirty="0" smtClean="0">
              <a:latin typeface="Times New Roman" panose="02020603050405020304" pitchFamily="18" charset="0"/>
              <a:cs typeface="Times New Roman" panose="02020603050405020304" pitchFamily="18" charset="0"/>
            </a:rPr>
            <a:t>İçeriğinin değiştirilmesine izin verilmez.</a:t>
          </a:r>
          <a:endParaRPr lang="tr-TR" sz="1400" dirty="0">
            <a:latin typeface="Times New Roman" panose="02020603050405020304" pitchFamily="18" charset="0"/>
            <a:cs typeface="Times New Roman" panose="02020603050405020304" pitchFamily="18" charset="0"/>
          </a:endParaRPr>
        </a:p>
      </dgm:t>
    </dgm:pt>
    <dgm:pt modelId="{11094567-E757-432A-BF93-3AC87602480C}" type="parTrans" cxnId="{C8B61E82-243C-4893-BD87-97FD7BB17789}">
      <dgm:prSet/>
      <dgm:spPr/>
      <dgm:t>
        <a:bodyPr/>
        <a:lstStyle/>
        <a:p>
          <a:endParaRPr lang="tr-TR">
            <a:latin typeface="Times New Roman" panose="02020603050405020304" pitchFamily="18" charset="0"/>
            <a:cs typeface="Times New Roman" panose="02020603050405020304" pitchFamily="18" charset="0"/>
          </a:endParaRPr>
        </a:p>
      </dgm:t>
    </dgm:pt>
    <dgm:pt modelId="{B7484B43-6A02-4BC6-8842-3F1E19279E4B}" type="sibTrans" cxnId="{C8B61E82-243C-4893-BD87-97FD7BB17789}">
      <dgm:prSet/>
      <dgm:spPr/>
      <dgm:t>
        <a:bodyPr/>
        <a:lstStyle/>
        <a:p>
          <a:endParaRPr lang="tr-TR">
            <a:latin typeface="Times New Roman" panose="02020603050405020304" pitchFamily="18" charset="0"/>
            <a:cs typeface="Times New Roman" panose="02020603050405020304" pitchFamily="18" charset="0"/>
          </a:endParaRPr>
        </a:p>
      </dgm:t>
    </dgm:pt>
    <dgm:pt modelId="{A37A3EAC-9FD6-4E96-BE22-1FBE1AD7ABC5}">
      <dgm:prSet phldrT="[Metin]" custT="1"/>
      <dgm:spPr/>
      <dgm:t>
        <a:bodyPr/>
        <a:lstStyle/>
        <a:p>
          <a:r>
            <a:rPr lang="tr-TR" altLang="tr-TR" sz="1400" dirty="0" smtClean="0">
              <a:latin typeface="Times New Roman" panose="02020603050405020304" pitchFamily="18" charset="0"/>
              <a:cs typeface="Times New Roman" panose="02020603050405020304" pitchFamily="18" charset="0"/>
            </a:rPr>
            <a:t>Kurumsal ve bireysel faaliyetlerin delili olduğu için içerik, ilişki ve format bilgisi korunmalıdır.</a:t>
          </a:r>
          <a:endParaRPr lang="tr-TR" sz="1400" dirty="0">
            <a:latin typeface="Times New Roman" panose="02020603050405020304" pitchFamily="18" charset="0"/>
            <a:cs typeface="Times New Roman" panose="02020603050405020304" pitchFamily="18" charset="0"/>
          </a:endParaRPr>
        </a:p>
      </dgm:t>
    </dgm:pt>
    <dgm:pt modelId="{151EACA8-DA82-4049-BD84-A163891549E1}" type="parTrans" cxnId="{194AB1A1-ED38-4558-BD1B-EB4B9973C98A}">
      <dgm:prSet/>
      <dgm:spPr/>
      <dgm:t>
        <a:bodyPr/>
        <a:lstStyle/>
        <a:p>
          <a:endParaRPr lang="tr-TR">
            <a:latin typeface="Times New Roman" panose="02020603050405020304" pitchFamily="18" charset="0"/>
            <a:cs typeface="Times New Roman" panose="02020603050405020304" pitchFamily="18" charset="0"/>
          </a:endParaRPr>
        </a:p>
      </dgm:t>
    </dgm:pt>
    <dgm:pt modelId="{729D2912-C6D6-4E5F-B8FF-EBC588FB6F60}" type="sibTrans" cxnId="{194AB1A1-ED38-4558-BD1B-EB4B9973C98A}">
      <dgm:prSet/>
      <dgm:spPr/>
      <dgm:t>
        <a:bodyPr/>
        <a:lstStyle/>
        <a:p>
          <a:endParaRPr lang="tr-TR">
            <a:latin typeface="Times New Roman" panose="02020603050405020304" pitchFamily="18" charset="0"/>
            <a:cs typeface="Times New Roman" panose="02020603050405020304" pitchFamily="18" charset="0"/>
          </a:endParaRPr>
        </a:p>
      </dgm:t>
    </dgm:pt>
    <dgm:pt modelId="{E63D990E-2994-47EE-A7E5-3FFCD7CDABF9}">
      <dgm:prSet phldrT="[Metin]" custT="1"/>
      <dgm:spPr/>
      <dgm:t>
        <a:bodyPr/>
        <a:lstStyle/>
        <a:p>
          <a:r>
            <a:rPr lang="tr-TR" altLang="tr-TR" sz="1400" dirty="0" smtClean="0">
              <a:latin typeface="Times New Roman" panose="02020603050405020304" pitchFamily="18" charset="0"/>
              <a:cs typeface="Times New Roman" panose="02020603050405020304" pitchFamily="18" charset="0"/>
            </a:rPr>
            <a:t>Düzenlenmesi, tanımlanması ve dosyalanması üreticisinin/sahibinin sorumluluğundadır.</a:t>
          </a:r>
          <a:endParaRPr lang="tr-TR" sz="1400" dirty="0">
            <a:latin typeface="Times New Roman" panose="02020603050405020304" pitchFamily="18" charset="0"/>
            <a:cs typeface="Times New Roman" panose="02020603050405020304" pitchFamily="18" charset="0"/>
          </a:endParaRPr>
        </a:p>
      </dgm:t>
    </dgm:pt>
    <dgm:pt modelId="{8BFEE0E6-12B8-4391-AC6D-2B48720E4EFB}" type="parTrans" cxnId="{8743E027-B8B5-4D43-9CF9-33193EA3E7EC}">
      <dgm:prSet/>
      <dgm:spPr/>
      <dgm:t>
        <a:bodyPr/>
        <a:lstStyle/>
        <a:p>
          <a:endParaRPr lang="tr-TR">
            <a:latin typeface="Times New Roman" panose="02020603050405020304" pitchFamily="18" charset="0"/>
            <a:cs typeface="Times New Roman" panose="02020603050405020304" pitchFamily="18" charset="0"/>
          </a:endParaRPr>
        </a:p>
      </dgm:t>
    </dgm:pt>
    <dgm:pt modelId="{BE19514A-8E72-4217-9469-904DCEBDB66A}" type="sibTrans" cxnId="{8743E027-B8B5-4D43-9CF9-33193EA3E7EC}">
      <dgm:prSet/>
      <dgm:spPr/>
      <dgm:t>
        <a:bodyPr/>
        <a:lstStyle/>
        <a:p>
          <a:endParaRPr lang="tr-TR">
            <a:latin typeface="Times New Roman" panose="02020603050405020304" pitchFamily="18" charset="0"/>
            <a:cs typeface="Times New Roman" panose="02020603050405020304" pitchFamily="18" charset="0"/>
          </a:endParaRPr>
        </a:p>
      </dgm:t>
    </dgm:pt>
    <dgm:pt modelId="{A60A7878-73CF-4AB5-92C3-3DB535070E81}">
      <dgm:prSet phldrT="[Metin]" custT="1"/>
      <dgm:spPr/>
      <dgm:t>
        <a:bodyPr/>
        <a:lstStyle/>
        <a:p>
          <a:r>
            <a:rPr lang="tr-TR" altLang="tr-TR" sz="1400" dirty="0" smtClean="0">
              <a:latin typeface="Times New Roman" panose="02020603050405020304" pitchFamily="18" charset="0"/>
              <a:cs typeface="Times New Roman" panose="02020603050405020304" pitchFamily="18" charset="0"/>
            </a:rPr>
            <a:t>Dokümanın güvenli bir şekilde depolandığından üreticisi sorumludur.</a:t>
          </a:r>
          <a:endParaRPr lang="tr-TR" sz="1400" dirty="0">
            <a:latin typeface="Times New Roman" panose="02020603050405020304" pitchFamily="18" charset="0"/>
            <a:cs typeface="Times New Roman" panose="02020603050405020304" pitchFamily="18" charset="0"/>
          </a:endParaRPr>
        </a:p>
      </dgm:t>
    </dgm:pt>
    <dgm:pt modelId="{C5A090AD-F4D4-4683-A6F9-7077B4291B49}" type="parTrans" cxnId="{8DA55DC1-4C53-4C5B-93F3-3F23E3FC77F3}">
      <dgm:prSet/>
      <dgm:spPr/>
      <dgm:t>
        <a:bodyPr/>
        <a:lstStyle/>
        <a:p>
          <a:endParaRPr lang="tr-TR">
            <a:latin typeface="Times New Roman" panose="02020603050405020304" pitchFamily="18" charset="0"/>
            <a:cs typeface="Times New Roman" panose="02020603050405020304" pitchFamily="18" charset="0"/>
          </a:endParaRPr>
        </a:p>
      </dgm:t>
    </dgm:pt>
    <dgm:pt modelId="{ED45AE6F-9126-4561-A811-524B3A4BF703}" type="sibTrans" cxnId="{8DA55DC1-4C53-4C5B-93F3-3F23E3FC77F3}">
      <dgm:prSet/>
      <dgm:spPr/>
      <dgm:t>
        <a:bodyPr/>
        <a:lstStyle/>
        <a:p>
          <a:endParaRPr lang="tr-TR">
            <a:latin typeface="Times New Roman" panose="02020603050405020304" pitchFamily="18" charset="0"/>
            <a:cs typeface="Times New Roman" panose="02020603050405020304" pitchFamily="18" charset="0"/>
          </a:endParaRPr>
        </a:p>
      </dgm:t>
    </dgm:pt>
    <dgm:pt modelId="{B780B450-BE1C-4555-A1F9-02D35CF568D8}">
      <dgm:prSet phldrT="[Metin]" custT="1"/>
      <dgm:spPr/>
      <dgm:t>
        <a:bodyPr/>
        <a:lstStyle/>
        <a:p>
          <a:r>
            <a:rPr lang="tr-TR" altLang="tr-TR" sz="1400" dirty="0" smtClean="0">
              <a:latin typeface="Times New Roman" panose="02020603050405020304" pitchFamily="18" charset="0"/>
              <a:cs typeface="Times New Roman" panose="02020603050405020304" pitchFamily="18" charset="0"/>
            </a:rPr>
            <a:t>Kurumsal bir onay ve/veya kayıt sistemi içerisinde yer almayabilir</a:t>
          </a:r>
          <a:endParaRPr lang="tr-TR" sz="1400" dirty="0">
            <a:latin typeface="Times New Roman" panose="02020603050405020304" pitchFamily="18" charset="0"/>
            <a:cs typeface="Times New Roman" panose="02020603050405020304" pitchFamily="18" charset="0"/>
          </a:endParaRPr>
        </a:p>
      </dgm:t>
    </dgm:pt>
    <dgm:pt modelId="{206F0D1C-DB52-471D-9AEE-5D21B21DC85B}" type="parTrans" cxnId="{C5576403-3538-4173-9287-C5FDA126427D}">
      <dgm:prSet/>
      <dgm:spPr/>
      <dgm:t>
        <a:bodyPr/>
        <a:lstStyle/>
        <a:p>
          <a:endParaRPr lang="tr-TR">
            <a:latin typeface="Times New Roman" panose="02020603050405020304" pitchFamily="18" charset="0"/>
            <a:cs typeface="Times New Roman" panose="02020603050405020304" pitchFamily="18" charset="0"/>
          </a:endParaRPr>
        </a:p>
      </dgm:t>
    </dgm:pt>
    <dgm:pt modelId="{274B5FEA-A67D-4AA5-9607-1CBDAC2750FA}" type="sibTrans" cxnId="{C5576403-3538-4173-9287-C5FDA126427D}">
      <dgm:prSet/>
      <dgm:spPr/>
      <dgm:t>
        <a:bodyPr/>
        <a:lstStyle/>
        <a:p>
          <a:endParaRPr lang="tr-TR">
            <a:latin typeface="Times New Roman" panose="02020603050405020304" pitchFamily="18" charset="0"/>
            <a:cs typeface="Times New Roman" panose="02020603050405020304" pitchFamily="18" charset="0"/>
          </a:endParaRPr>
        </a:p>
      </dgm:t>
    </dgm:pt>
    <dgm:pt modelId="{0230FD51-F5DD-497A-B0AA-353DF3916C8B}">
      <dgm:prSet phldrT="[Metin]" custT="1"/>
      <dgm:spPr/>
      <dgm:t>
        <a:bodyPr/>
        <a:lstStyle/>
        <a:p>
          <a:r>
            <a:rPr lang="tr-TR" altLang="tr-TR" sz="1400" dirty="0" smtClean="0">
              <a:latin typeface="Times New Roman" panose="02020603050405020304" pitchFamily="18" charset="0"/>
              <a:cs typeface="Times New Roman" panose="02020603050405020304" pitchFamily="18" charset="0"/>
            </a:rPr>
            <a:t>Belgeler ancak kurumsal saklama planları çerçevesinde imha edilebilir ve imha işlemi kayıt altına alınır.</a:t>
          </a:r>
          <a:endParaRPr lang="tr-TR" sz="1400" dirty="0">
            <a:latin typeface="Times New Roman" panose="02020603050405020304" pitchFamily="18" charset="0"/>
            <a:cs typeface="Times New Roman" panose="02020603050405020304" pitchFamily="18" charset="0"/>
          </a:endParaRPr>
        </a:p>
      </dgm:t>
    </dgm:pt>
    <dgm:pt modelId="{785B8A7B-4E26-4868-A562-27F8BE7272ED}" type="parTrans" cxnId="{D28102A8-CEFE-47FB-85E5-C870402C8011}">
      <dgm:prSet/>
      <dgm:spPr/>
      <dgm:t>
        <a:bodyPr/>
        <a:lstStyle/>
        <a:p>
          <a:endParaRPr lang="tr-TR">
            <a:latin typeface="Times New Roman" panose="02020603050405020304" pitchFamily="18" charset="0"/>
            <a:cs typeface="Times New Roman" panose="02020603050405020304" pitchFamily="18" charset="0"/>
          </a:endParaRPr>
        </a:p>
      </dgm:t>
    </dgm:pt>
    <dgm:pt modelId="{49A7289B-E66A-4957-BBFC-7F02EE4C1BEB}" type="sibTrans" cxnId="{D28102A8-CEFE-47FB-85E5-C870402C8011}">
      <dgm:prSet/>
      <dgm:spPr/>
      <dgm:t>
        <a:bodyPr/>
        <a:lstStyle/>
        <a:p>
          <a:endParaRPr lang="tr-TR">
            <a:latin typeface="Times New Roman" panose="02020603050405020304" pitchFamily="18" charset="0"/>
            <a:cs typeface="Times New Roman" panose="02020603050405020304" pitchFamily="18" charset="0"/>
          </a:endParaRPr>
        </a:p>
      </dgm:t>
    </dgm:pt>
    <dgm:pt modelId="{FAD56EA2-9711-4DE0-85BB-3E7B7F6D040E}">
      <dgm:prSet phldrT="[Metin]" custT="1"/>
      <dgm:spPr/>
      <dgm:t>
        <a:bodyPr/>
        <a:lstStyle/>
        <a:p>
          <a:r>
            <a:rPr lang="tr-TR" altLang="tr-TR" sz="1400" dirty="0" smtClean="0">
              <a:latin typeface="Times New Roman" panose="02020603050405020304" pitchFamily="18" charset="0"/>
              <a:cs typeface="Times New Roman" panose="02020603050405020304" pitchFamily="18" charset="0"/>
            </a:rPr>
            <a:t>Düzenleme ve tanımlama faaliyetleri kurumsal dosya tasnif planları çerçevesinde yapılır.</a:t>
          </a:r>
          <a:endParaRPr lang="tr-TR" sz="1400" dirty="0">
            <a:latin typeface="Times New Roman" panose="02020603050405020304" pitchFamily="18" charset="0"/>
            <a:cs typeface="Times New Roman" panose="02020603050405020304" pitchFamily="18" charset="0"/>
          </a:endParaRPr>
        </a:p>
      </dgm:t>
    </dgm:pt>
    <dgm:pt modelId="{D9641F51-2D12-4BF5-8BA5-B66535A9459C}" type="parTrans" cxnId="{AA43B017-B614-40FB-817C-5CC484434544}">
      <dgm:prSet/>
      <dgm:spPr/>
      <dgm:t>
        <a:bodyPr/>
        <a:lstStyle/>
        <a:p>
          <a:endParaRPr lang="tr-TR">
            <a:latin typeface="Times New Roman" panose="02020603050405020304" pitchFamily="18" charset="0"/>
            <a:cs typeface="Times New Roman" panose="02020603050405020304" pitchFamily="18" charset="0"/>
          </a:endParaRPr>
        </a:p>
      </dgm:t>
    </dgm:pt>
    <dgm:pt modelId="{2A9259D0-6770-4145-B1A4-0D268F7D301A}" type="sibTrans" cxnId="{AA43B017-B614-40FB-817C-5CC484434544}">
      <dgm:prSet/>
      <dgm:spPr/>
      <dgm:t>
        <a:bodyPr/>
        <a:lstStyle/>
        <a:p>
          <a:endParaRPr lang="tr-TR">
            <a:latin typeface="Times New Roman" panose="02020603050405020304" pitchFamily="18" charset="0"/>
            <a:cs typeface="Times New Roman" panose="02020603050405020304" pitchFamily="18" charset="0"/>
          </a:endParaRPr>
        </a:p>
      </dgm:t>
    </dgm:pt>
    <dgm:pt modelId="{D0CAB4F6-4602-4543-9725-4D115E747631}">
      <dgm:prSet custT="1"/>
      <dgm:spPr/>
      <dgm:t>
        <a:bodyPr/>
        <a:lstStyle/>
        <a:p>
          <a:r>
            <a:rPr lang="tr-TR" altLang="tr-TR" sz="1400" dirty="0" smtClean="0">
              <a:latin typeface="Times New Roman" panose="02020603050405020304" pitchFamily="18" charset="0"/>
              <a:cs typeface="Times New Roman" panose="02020603050405020304" pitchFamily="18" charset="0"/>
            </a:rPr>
            <a:t>Yetkili imza ve / veya kurumsal onay bilgisi belgeye fiziksel ya da mantıksal olarak iliştirilmelidir.</a:t>
          </a:r>
        </a:p>
      </dgm:t>
    </dgm:pt>
    <dgm:pt modelId="{C88F93D8-E691-4DBF-AC85-8A588CBB73A8}" type="parTrans" cxnId="{6AB5E1B0-9420-43F8-8F26-E4B7A7FF4186}">
      <dgm:prSet/>
      <dgm:spPr/>
      <dgm:t>
        <a:bodyPr/>
        <a:lstStyle/>
        <a:p>
          <a:endParaRPr lang="tr-TR">
            <a:latin typeface="Times New Roman" panose="02020603050405020304" pitchFamily="18" charset="0"/>
            <a:cs typeface="Times New Roman" panose="02020603050405020304" pitchFamily="18" charset="0"/>
          </a:endParaRPr>
        </a:p>
      </dgm:t>
    </dgm:pt>
    <dgm:pt modelId="{8A2D06A3-3A35-46B2-B5F6-0039D8951F18}" type="sibTrans" cxnId="{6AB5E1B0-9420-43F8-8F26-E4B7A7FF4186}">
      <dgm:prSet/>
      <dgm:spPr/>
      <dgm:t>
        <a:bodyPr/>
        <a:lstStyle/>
        <a:p>
          <a:endParaRPr lang="tr-TR">
            <a:latin typeface="Times New Roman" panose="02020603050405020304" pitchFamily="18" charset="0"/>
            <a:cs typeface="Times New Roman" panose="02020603050405020304" pitchFamily="18" charset="0"/>
          </a:endParaRPr>
        </a:p>
      </dgm:t>
    </dgm:pt>
    <dgm:pt modelId="{5250F27B-0CAB-40E0-B605-0B25490738DB}" type="pres">
      <dgm:prSet presAssocID="{27ADFB52-3EBD-446C-95F8-FB508723179D}" presName="diagram" presStyleCnt="0">
        <dgm:presLayoutVars>
          <dgm:chPref val="1"/>
          <dgm:dir/>
          <dgm:animOne val="branch"/>
          <dgm:animLvl val="lvl"/>
          <dgm:resizeHandles/>
        </dgm:presLayoutVars>
      </dgm:prSet>
      <dgm:spPr/>
      <dgm:t>
        <a:bodyPr/>
        <a:lstStyle/>
        <a:p>
          <a:endParaRPr lang="tr-TR"/>
        </a:p>
      </dgm:t>
    </dgm:pt>
    <dgm:pt modelId="{88C0CAFE-E00E-44D8-B1E9-B78D5B4BDDB3}" type="pres">
      <dgm:prSet presAssocID="{60FE2A9B-F37F-4BF0-87CE-23924E98502F}" presName="root" presStyleCnt="0"/>
      <dgm:spPr/>
    </dgm:pt>
    <dgm:pt modelId="{19B125BC-EDE8-40E8-A158-524302BE6088}" type="pres">
      <dgm:prSet presAssocID="{60FE2A9B-F37F-4BF0-87CE-23924E98502F}" presName="rootComposite" presStyleCnt="0"/>
      <dgm:spPr/>
    </dgm:pt>
    <dgm:pt modelId="{17386E77-0209-4EB2-9B60-CD5040B181FF}" type="pres">
      <dgm:prSet presAssocID="{60FE2A9B-F37F-4BF0-87CE-23924E98502F}" presName="rootText" presStyleLbl="node1" presStyleIdx="0" presStyleCnt="2" custScaleX="126879" custScaleY="132550" custLinFactNeighborX="-51532" custLinFactNeighborY="-241"/>
      <dgm:spPr/>
      <dgm:t>
        <a:bodyPr/>
        <a:lstStyle/>
        <a:p>
          <a:endParaRPr lang="tr-TR"/>
        </a:p>
      </dgm:t>
    </dgm:pt>
    <dgm:pt modelId="{A7C4F1C7-EE60-4902-83D7-7D65276454C3}" type="pres">
      <dgm:prSet presAssocID="{60FE2A9B-F37F-4BF0-87CE-23924E98502F}" presName="rootConnector" presStyleLbl="node1" presStyleIdx="0" presStyleCnt="2"/>
      <dgm:spPr/>
      <dgm:t>
        <a:bodyPr/>
        <a:lstStyle/>
        <a:p>
          <a:endParaRPr lang="tr-TR"/>
        </a:p>
      </dgm:t>
    </dgm:pt>
    <dgm:pt modelId="{5F5A5F80-0F0D-4DF5-A9D2-40A10E7BE91C}" type="pres">
      <dgm:prSet presAssocID="{60FE2A9B-F37F-4BF0-87CE-23924E98502F}" presName="childShape" presStyleCnt="0"/>
      <dgm:spPr/>
    </dgm:pt>
    <dgm:pt modelId="{7901D9A4-5E91-4088-859D-9660EE984F65}" type="pres">
      <dgm:prSet presAssocID="{ADDD4649-6F4C-4B1F-9137-83BFD3A5D8D4}" presName="Name13" presStyleLbl="parChTrans1D2" presStyleIdx="0" presStyleCnt="10"/>
      <dgm:spPr/>
      <dgm:t>
        <a:bodyPr/>
        <a:lstStyle/>
        <a:p>
          <a:endParaRPr lang="tr-TR"/>
        </a:p>
      </dgm:t>
    </dgm:pt>
    <dgm:pt modelId="{5E78AFF3-BDA9-4192-A9AA-A493C14E5184}" type="pres">
      <dgm:prSet presAssocID="{E3323D0D-0550-457A-B1FA-A1E976F5C5A4}" presName="childText" presStyleLbl="bgAcc1" presStyleIdx="0" presStyleCnt="10" custScaleX="243386" custLinFactNeighborX="-61438" custLinFactNeighborY="-505">
        <dgm:presLayoutVars>
          <dgm:bulletEnabled val="1"/>
        </dgm:presLayoutVars>
      </dgm:prSet>
      <dgm:spPr/>
      <dgm:t>
        <a:bodyPr/>
        <a:lstStyle/>
        <a:p>
          <a:endParaRPr lang="tr-TR"/>
        </a:p>
      </dgm:t>
    </dgm:pt>
    <dgm:pt modelId="{FC0431B8-A55C-439E-AC90-EDCB7D2D90FD}" type="pres">
      <dgm:prSet presAssocID="{47592E47-8E82-4426-8700-80237EDCA4FC}" presName="Name13" presStyleLbl="parChTrans1D2" presStyleIdx="1" presStyleCnt="10"/>
      <dgm:spPr/>
      <dgm:t>
        <a:bodyPr/>
        <a:lstStyle/>
        <a:p>
          <a:endParaRPr lang="tr-TR"/>
        </a:p>
      </dgm:t>
    </dgm:pt>
    <dgm:pt modelId="{D604D6A7-5B08-404D-BA27-63A1BC4C1797}" type="pres">
      <dgm:prSet presAssocID="{FF4003B8-1B1A-4183-A699-C0DF926469BF}" presName="childText" presStyleLbl="bgAcc1" presStyleIdx="1" presStyleCnt="10" custScaleX="243386" custLinFactNeighborX="-61438" custLinFactNeighborY="-505">
        <dgm:presLayoutVars>
          <dgm:bulletEnabled val="1"/>
        </dgm:presLayoutVars>
      </dgm:prSet>
      <dgm:spPr/>
      <dgm:t>
        <a:bodyPr/>
        <a:lstStyle/>
        <a:p>
          <a:endParaRPr lang="tr-TR"/>
        </a:p>
      </dgm:t>
    </dgm:pt>
    <dgm:pt modelId="{A5ABE88F-6F59-4721-8D67-A070A9348F75}" type="pres">
      <dgm:prSet presAssocID="{8BFEE0E6-12B8-4391-AC6D-2B48720E4EFB}" presName="Name13" presStyleLbl="parChTrans1D2" presStyleIdx="2" presStyleCnt="10"/>
      <dgm:spPr/>
      <dgm:t>
        <a:bodyPr/>
        <a:lstStyle/>
        <a:p>
          <a:endParaRPr lang="tr-TR"/>
        </a:p>
      </dgm:t>
    </dgm:pt>
    <dgm:pt modelId="{C056C276-0DB7-4393-AA5B-59208B27BD81}" type="pres">
      <dgm:prSet presAssocID="{E63D990E-2994-47EE-A7E5-3FFCD7CDABF9}" presName="childText" presStyleLbl="bgAcc1" presStyleIdx="2" presStyleCnt="10" custScaleX="243386" custLinFactNeighborX="-61438" custLinFactNeighborY="-505">
        <dgm:presLayoutVars>
          <dgm:bulletEnabled val="1"/>
        </dgm:presLayoutVars>
      </dgm:prSet>
      <dgm:spPr/>
      <dgm:t>
        <a:bodyPr/>
        <a:lstStyle/>
        <a:p>
          <a:endParaRPr lang="tr-TR"/>
        </a:p>
      </dgm:t>
    </dgm:pt>
    <dgm:pt modelId="{560B69A5-AE81-490A-8BD8-01DC263049CC}" type="pres">
      <dgm:prSet presAssocID="{C5A090AD-F4D4-4683-A6F9-7077B4291B49}" presName="Name13" presStyleLbl="parChTrans1D2" presStyleIdx="3" presStyleCnt="10"/>
      <dgm:spPr/>
      <dgm:t>
        <a:bodyPr/>
        <a:lstStyle/>
        <a:p>
          <a:endParaRPr lang="tr-TR"/>
        </a:p>
      </dgm:t>
    </dgm:pt>
    <dgm:pt modelId="{F3D1767F-A6E8-4EC4-9B1A-71E0ED956A3B}" type="pres">
      <dgm:prSet presAssocID="{A60A7878-73CF-4AB5-92C3-3DB535070E81}" presName="childText" presStyleLbl="bgAcc1" presStyleIdx="3" presStyleCnt="10" custScaleX="243386" custLinFactNeighborX="-61438" custLinFactNeighborY="-505">
        <dgm:presLayoutVars>
          <dgm:bulletEnabled val="1"/>
        </dgm:presLayoutVars>
      </dgm:prSet>
      <dgm:spPr/>
      <dgm:t>
        <a:bodyPr/>
        <a:lstStyle/>
        <a:p>
          <a:endParaRPr lang="tr-TR"/>
        </a:p>
      </dgm:t>
    </dgm:pt>
    <dgm:pt modelId="{33D9097F-97E6-4537-B500-4D1621DB5E5B}" type="pres">
      <dgm:prSet presAssocID="{206F0D1C-DB52-471D-9AEE-5D21B21DC85B}" presName="Name13" presStyleLbl="parChTrans1D2" presStyleIdx="4" presStyleCnt="10"/>
      <dgm:spPr/>
      <dgm:t>
        <a:bodyPr/>
        <a:lstStyle/>
        <a:p>
          <a:endParaRPr lang="tr-TR"/>
        </a:p>
      </dgm:t>
    </dgm:pt>
    <dgm:pt modelId="{E47A56EC-1B08-45EB-A9F5-DACAF4C757BB}" type="pres">
      <dgm:prSet presAssocID="{B780B450-BE1C-4555-A1F9-02D35CF568D8}" presName="childText" presStyleLbl="bgAcc1" presStyleIdx="4" presStyleCnt="10" custScaleX="243386" custLinFactNeighborX="-61438" custLinFactNeighborY="-505">
        <dgm:presLayoutVars>
          <dgm:bulletEnabled val="1"/>
        </dgm:presLayoutVars>
      </dgm:prSet>
      <dgm:spPr/>
      <dgm:t>
        <a:bodyPr/>
        <a:lstStyle/>
        <a:p>
          <a:endParaRPr lang="tr-TR"/>
        </a:p>
      </dgm:t>
    </dgm:pt>
    <dgm:pt modelId="{F8703538-C748-4889-A528-728ACF245936}" type="pres">
      <dgm:prSet presAssocID="{E32EC18A-DF27-43DB-8084-75EBBFDD8210}" presName="root" presStyleCnt="0"/>
      <dgm:spPr/>
    </dgm:pt>
    <dgm:pt modelId="{AD7F3D03-6214-4AEE-92BA-CEDA0186A457}" type="pres">
      <dgm:prSet presAssocID="{E32EC18A-DF27-43DB-8084-75EBBFDD8210}" presName="rootComposite" presStyleCnt="0"/>
      <dgm:spPr/>
    </dgm:pt>
    <dgm:pt modelId="{27A55E70-DA26-4098-8600-2357E09C05A5}" type="pres">
      <dgm:prSet presAssocID="{E32EC18A-DF27-43DB-8084-75EBBFDD8210}" presName="rootText" presStyleLbl="node1" presStyleIdx="1" presStyleCnt="2" custScaleX="123763" custLinFactNeighborX="87565" custLinFactNeighborY="-241"/>
      <dgm:spPr/>
      <dgm:t>
        <a:bodyPr/>
        <a:lstStyle/>
        <a:p>
          <a:endParaRPr lang="tr-TR"/>
        </a:p>
      </dgm:t>
    </dgm:pt>
    <dgm:pt modelId="{A13FE93C-7F22-44FB-B578-6D817853BE6B}" type="pres">
      <dgm:prSet presAssocID="{E32EC18A-DF27-43DB-8084-75EBBFDD8210}" presName="rootConnector" presStyleLbl="node1" presStyleIdx="1" presStyleCnt="2"/>
      <dgm:spPr/>
      <dgm:t>
        <a:bodyPr/>
        <a:lstStyle/>
        <a:p>
          <a:endParaRPr lang="tr-TR"/>
        </a:p>
      </dgm:t>
    </dgm:pt>
    <dgm:pt modelId="{6D8521FB-D724-43C5-8178-C7992FD11BC5}" type="pres">
      <dgm:prSet presAssocID="{E32EC18A-DF27-43DB-8084-75EBBFDD8210}" presName="childShape" presStyleCnt="0"/>
      <dgm:spPr/>
    </dgm:pt>
    <dgm:pt modelId="{457B13CE-32A3-4116-864D-7479AEF50D0F}" type="pres">
      <dgm:prSet presAssocID="{11094567-E757-432A-BF93-3AC87602480C}" presName="Name13" presStyleLbl="parChTrans1D2" presStyleIdx="5" presStyleCnt="10"/>
      <dgm:spPr/>
      <dgm:t>
        <a:bodyPr/>
        <a:lstStyle/>
        <a:p>
          <a:endParaRPr lang="tr-TR"/>
        </a:p>
      </dgm:t>
    </dgm:pt>
    <dgm:pt modelId="{8036FA76-B80F-4285-8EBA-68FB046108AB}" type="pres">
      <dgm:prSet presAssocID="{AF0A0327-EBD6-46E2-9E57-69D0158CC261}" presName="childText" presStyleLbl="bgAcc1" presStyleIdx="5" presStyleCnt="10" custScaleX="262617" custScaleY="104420" custLinFactX="11548" custLinFactNeighborX="100000" custLinFactNeighborY="-505">
        <dgm:presLayoutVars>
          <dgm:bulletEnabled val="1"/>
        </dgm:presLayoutVars>
      </dgm:prSet>
      <dgm:spPr/>
      <dgm:t>
        <a:bodyPr/>
        <a:lstStyle/>
        <a:p>
          <a:endParaRPr lang="tr-TR"/>
        </a:p>
      </dgm:t>
    </dgm:pt>
    <dgm:pt modelId="{8D669088-9168-4313-BF83-978CCA40E5CA}" type="pres">
      <dgm:prSet presAssocID="{785B8A7B-4E26-4868-A562-27F8BE7272ED}" presName="Name13" presStyleLbl="parChTrans1D2" presStyleIdx="6" presStyleCnt="10"/>
      <dgm:spPr/>
      <dgm:t>
        <a:bodyPr/>
        <a:lstStyle/>
        <a:p>
          <a:endParaRPr lang="tr-TR"/>
        </a:p>
      </dgm:t>
    </dgm:pt>
    <dgm:pt modelId="{3BCF4C98-B11B-4CE6-AEF8-42EBE835EE83}" type="pres">
      <dgm:prSet presAssocID="{0230FD51-F5DD-497A-B0AA-353DF3916C8B}" presName="childText" presStyleLbl="bgAcc1" presStyleIdx="6" presStyleCnt="10" custScaleX="262617" custScaleY="104420" custLinFactX="11548" custLinFactNeighborX="100000" custLinFactNeighborY="-505">
        <dgm:presLayoutVars>
          <dgm:bulletEnabled val="1"/>
        </dgm:presLayoutVars>
      </dgm:prSet>
      <dgm:spPr/>
      <dgm:t>
        <a:bodyPr/>
        <a:lstStyle/>
        <a:p>
          <a:endParaRPr lang="tr-TR"/>
        </a:p>
      </dgm:t>
    </dgm:pt>
    <dgm:pt modelId="{4161B87C-FA91-4736-A4CC-E64B2FE54E27}" type="pres">
      <dgm:prSet presAssocID="{D9641F51-2D12-4BF5-8BA5-B66535A9459C}" presName="Name13" presStyleLbl="parChTrans1D2" presStyleIdx="7" presStyleCnt="10"/>
      <dgm:spPr/>
      <dgm:t>
        <a:bodyPr/>
        <a:lstStyle/>
        <a:p>
          <a:endParaRPr lang="tr-TR"/>
        </a:p>
      </dgm:t>
    </dgm:pt>
    <dgm:pt modelId="{11397978-9B30-408E-AA95-1FA4AB87C114}" type="pres">
      <dgm:prSet presAssocID="{FAD56EA2-9711-4DE0-85BB-3E7B7F6D040E}" presName="childText" presStyleLbl="bgAcc1" presStyleIdx="7" presStyleCnt="10" custScaleX="262617" custScaleY="104420" custLinFactX="11548" custLinFactNeighborX="100000" custLinFactNeighborY="-505">
        <dgm:presLayoutVars>
          <dgm:bulletEnabled val="1"/>
        </dgm:presLayoutVars>
      </dgm:prSet>
      <dgm:spPr/>
      <dgm:t>
        <a:bodyPr/>
        <a:lstStyle/>
        <a:p>
          <a:endParaRPr lang="tr-TR"/>
        </a:p>
      </dgm:t>
    </dgm:pt>
    <dgm:pt modelId="{CD73CAA9-E1D2-4639-8C4A-31D4CFA3FCE2}" type="pres">
      <dgm:prSet presAssocID="{151EACA8-DA82-4049-BD84-A163891549E1}" presName="Name13" presStyleLbl="parChTrans1D2" presStyleIdx="8" presStyleCnt="10"/>
      <dgm:spPr/>
      <dgm:t>
        <a:bodyPr/>
        <a:lstStyle/>
        <a:p>
          <a:endParaRPr lang="tr-TR"/>
        </a:p>
      </dgm:t>
    </dgm:pt>
    <dgm:pt modelId="{8A2EA9DF-E5D1-4046-9D07-725E0D47D42D}" type="pres">
      <dgm:prSet presAssocID="{A37A3EAC-9FD6-4E96-BE22-1FBE1AD7ABC5}" presName="childText" presStyleLbl="bgAcc1" presStyleIdx="8" presStyleCnt="10" custScaleX="262617" custScaleY="104420" custLinFactX="11548" custLinFactNeighborX="100000" custLinFactNeighborY="-505">
        <dgm:presLayoutVars>
          <dgm:bulletEnabled val="1"/>
        </dgm:presLayoutVars>
      </dgm:prSet>
      <dgm:spPr/>
      <dgm:t>
        <a:bodyPr/>
        <a:lstStyle/>
        <a:p>
          <a:endParaRPr lang="tr-TR"/>
        </a:p>
      </dgm:t>
    </dgm:pt>
    <dgm:pt modelId="{5699C1C8-B016-4837-A736-E90839716503}" type="pres">
      <dgm:prSet presAssocID="{C88F93D8-E691-4DBF-AC85-8A588CBB73A8}" presName="Name13" presStyleLbl="parChTrans1D2" presStyleIdx="9" presStyleCnt="10"/>
      <dgm:spPr/>
      <dgm:t>
        <a:bodyPr/>
        <a:lstStyle/>
        <a:p>
          <a:endParaRPr lang="tr-TR"/>
        </a:p>
      </dgm:t>
    </dgm:pt>
    <dgm:pt modelId="{68DDB2D7-D7EF-4D46-AF2B-B0C1C6784AAA}" type="pres">
      <dgm:prSet presAssocID="{D0CAB4F6-4602-4543-9725-4D115E747631}" presName="childText" presStyleLbl="bgAcc1" presStyleIdx="9" presStyleCnt="10" custScaleX="262617" custScaleY="104420" custLinFactX="11548" custLinFactNeighborX="100000" custLinFactNeighborY="-505">
        <dgm:presLayoutVars>
          <dgm:bulletEnabled val="1"/>
        </dgm:presLayoutVars>
      </dgm:prSet>
      <dgm:spPr/>
      <dgm:t>
        <a:bodyPr/>
        <a:lstStyle/>
        <a:p>
          <a:endParaRPr lang="tr-TR"/>
        </a:p>
      </dgm:t>
    </dgm:pt>
  </dgm:ptLst>
  <dgm:cxnLst>
    <dgm:cxn modelId="{49576AE3-A080-4B48-AE6B-9116547EC675}" type="presOf" srcId="{11094567-E757-432A-BF93-3AC87602480C}" destId="{457B13CE-32A3-4116-864D-7479AEF50D0F}" srcOrd="0" destOrd="0" presId="urn:microsoft.com/office/officeart/2005/8/layout/hierarchy3"/>
    <dgm:cxn modelId="{BF55DD2F-876B-4BE0-8B54-79E930F1237D}" type="presOf" srcId="{ADDD4649-6F4C-4B1F-9137-83BFD3A5D8D4}" destId="{7901D9A4-5E91-4088-859D-9660EE984F65}" srcOrd="0" destOrd="0" presId="urn:microsoft.com/office/officeart/2005/8/layout/hierarchy3"/>
    <dgm:cxn modelId="{42A2A177-6885-4E98-930F-F9855EC67E59}" srcId="{27ADFB52-3EBD-446C-95F8-FB508723179D}" destId="{60FE2A9B-F37F-4BF0-87CE-23924E98502F}" srcOrd="0" destOrd="0" parTransId="{7FBBCA08-8679-4473-A7D3-94A6247A1FB3}" sibTransId="{C032F01E-31C7-47C5-BDEB-CEEB8875A9E4}"/>
    <dgm:cxn modelId="{82455B9E-D812-4844-8205-BBF3E7800D4A}" type="presOf" srcId="{D0CAB4F6-4602-4543-9725-4D115E747631}" destId="{68DDB2D7-D7EF-4D46-AF2B-B0C1C6784AAA}" srcOrd="0" destOrd="0" presId="urn:microsoft.com/office/officeart/2005/8/layout/hierarchy3"/>
    <dgm:cxn modelId="{194AB1A1-ED38-4558-BD1B-EB4B9973C98A}" srcId="{E32EC18A-DF27-43DB-8084-75EBBFDD8210}" destId="{A37A3EAC-9FD6-4E96-BE22-1FBE1AD7ABC5}" srcOrd="3" destOrd="0" parTransId="{151EACA8-DA82-4049-BD84-A163891549E1}" sibTransId="{729D2912-C6D6-4E5F-B8FF-EBC588FB6F60}"/>
    <dgm:cxn modelId="{A97E8523-89E7-45A1-9E9C-D6BBA215E3A9}" type="presOf" srcId="{27ADFB52-3EBD-446C-95F8-FB508723179D}" destId="{5250F27B-0CAB-40E0-B605-0B25490738DB}" srcOrd="0" destOrd="0" presId="urn:microsoft.com/office/officeart/2005/8/layout/hierarchy3"/>
    <dgm:cxn modelId="{4DE0CC49-2596-46C0-A9B8-1B94EF200C7A}" type="presOf" srcId="{A60A7878-73CF-4AB5-92C3-3DB535070E81}" destId="{F3D1767F-A6E8-4EC4-9B1A-71E0ED956A3B}" srcOrd="0" destOrd="0" presId="urn:microsoft.com/office/officeart/2005/8/layout/hierarchy3"/>
    <dgm:cxn modelId="{48BF66C4-2CDD-4C4E-99D6-C11771BDEDF0}" type="presOf" srcId="{E63D990E-2994-47EE-A7E5-3FFCD7CDABF9}" destId="{C056C276-0DB7-4393-AA5B-59208B27BD81}" srcOrd="0" destOrd="0" presId="urn:microsoft.com/office/officeart/2005/8/layout/hierarchy3"/>
    <dgm:cxn modelId="{3E6453AE-61E2-408C-AFE6-D50313756835}" type="presOf" srcId="{AF0A0327-EBD6-46E2-9E57-69D0158CC261}" destId="{8036FA76-B80F-4285-8EBA-68FB046108AB}" srcOrd="0" destOrd="0" presId="urn:microsoft.com/office/officeart/2005/8/layout/hierarchy3"/>
    <dgm:cxn modelId="{8743E027-B8B5-4D43-9CF9-33193EA3E7EC}" srcId="{60FE2A9B-F37F-4BF0-87CE-23924E98502F}" destId="{E63D990E-2994-47EE-A7E5-3FFCD7CDABF9}" srcOrd="2" destOrd="0" parTransId="{8BFEE0E6-12B8-4391-AC6D-2B48720E4EFB}" sibTransId="{BE19514A-8E72-4217-9469-904DCEBDB66A}"/>
    <dgm:cxn modelId="{AB570A5A-719F-4936-9E7E-99B6CC634A73}" type="presOf" srcId="{60FE2A9B-F37F-4BF0-87CE-23924E98502F}" destId="{A7C4F1C7-EE60-4902-83D7-7D65276454C3}" srcOrd="1" destOrd="0" presId="urn:microsoft.com/office/officeart/2005/8/layout/hierarchy3"/>
    <dgm:cxn modelId="{BE878098-C7B6-4889-8127-067F724B0C17}" type="presOf" srcId="{C88F93D8-E691-4DBF-AC85-8A588CBB73A8}" destId="{5699C1C8-B016-4837-A736-E90839716503}" srcOrd="0" destOrd="0" presId="urn:microsoft.com/office/officeart/2005/8/layout/hierarchy3"/>
    <dgm:cxn modelId="{D28102A8-CEFE-47FB-85E5-C870402C8011}" srcId="{E32EC18A-DF27-43DB-8084-75EBBFDD8210}" destId="{0230FD51-F5DD-497A-B0AA-353DF3916C8B}" srcOrd="1" destOrd="0" parTransId="{785B8A7B-4E26-4868-A562-27F8BE7272ED}" sibTransId="{49A7289B-E66A-4957-BBFC-7F02EE4C1BEB}"/>
    <dgm:cxn modelId="{9E32645F-112A-47F5-BAA3-837849718D08}" type="presOf" srcId="{B780B450-BE1C-4555-A1F9-02D35CF568D8}" destId="{E47A56EC-1B08-45EB-A9F5-DACAF4C757BB}" srcOrd="0" destOrd="0" presId="urn:microsoft.com/office/officeart/2005/8/layout/hierarchy3"/>
    <dgm:cxn modelId="{2690F1EC-9C7A-4385-AD1D-D02C896BA83B}" type="presOf" srcId="{785B8A7B-4E26-4868-A562-27F8BE7272ED}" destId="{8D669088-9168-4313-BF83-978CCA40E5CA}" srcOrd="0" destOrd="0" presId="urn:microsoft.com/office/officeart/2005/8/layout/hierarchy3"/>
    <dgm:cxn modelId="{5E8FFE3E-72A6-4922-BAFC-C1276BE1F4A5}" type="presOf" srcId="{D9641F51-2D12-4BF5-8BA5-B66535A9459C}" destId="{4161B87C-FA91-4736-A4CC-E64B2FE54E27}" srcOrd="0" destOrd="0" presId="urn:microsoft.com/office/officeart/2005/8/layout/hierarchy3"/>
    <dgm:cxn modelId="{E78E2274-F059-4B2E-B481-61EB2F816357}" srcId="{60FE2A9B-F37F-4BF0-87CE-23924E98502F}" destId="{E3323D0D-0550-457A-B1FA-A1E976F5C5A4}" srcOrd="0" destOrd="0" parTransId="{ADDD4649-6F4C-4B1F-9137-83BFD3A5D8D4}" sibTransId="{E5041764-C253-482C-BA39-4B636EDFA5F7}"/>
    <dgm:cxn modelId="{8DA55DC1-4C53-4C5B-93F3-3F23E3FC77F3}" srcId="{60FE2A9B-F37F-4BF0-87CE-23924E98502F}" destId="{A60A7878-73CF-4AB5-92C3-3DB535070E81}" srcOrd="3" destOrd="0" parTransId="{C5A090AD-F4D4-4683-A6F9-7077B4291B49}" sibTransId="{ED45AE6F-9126-4561-A811-524B3A4BF703}"/>
    <dgm:cxn modelId="{6AB5E1B0-9420-43F8-8F26-E4B7A7FF4186}" srcId="{E32EC18A-DF27-43DB-8084-75EBBFDD8210}" destId="{D0CAB4F6-4602-4543-9725-4D115E747631}" srcOrd="4" destOrd="0" parTransId="{C88F93D8-E691-4DBF-AC85-8A588CBB73A8}" sibTransId="{8A2D06A3-3A35-46B2-B5F6-0039D8951F18}"/>
    <dgm:cxn modelId="{161EDCA8-B1D6-4317-8BB8-46CCBA52F22C}" srcId="{60FE2A9B-F37F-4BF0-87CE-23924E98502F}" destId="{FF4003B8-1B1A-4183-A699-C0DF926469BF}" srcOrd="1" destOrd="0" parTransId="{47592E47-8E82-4426-8700-80237EDCA4FC}" sibTransId="{877A7FA1-4C29-43BA-AB51-ABBE5ECD9F74}"/>
    <dgm:cxn modelId="{E62391DC-C43A-40AC-825E-D9B0F72C4C6A}" type="presOf" srcId="{206F0D1C-DB52-471D-9AEE-5D21B21DC85B}" destId="{33D9097F-97E6-4537-B500-4D1621DB5E5B}" srcOrd="0" destOrd="0" presId="urn:microsoft.com/office/officeart/2005/8/layout/hierarchy3"/>
    <dgm:cxn modelId="{C5576403-3538-4173-9287-C5FDA126427D}" srcId="{60FE2A9B-F37F-4BF0-87CE-23924E98502F}" destId="{B780B450-BE1C-4555-A1F9-02D35CF568D8}" srcOrd="4" destOrd="0" parTransId="{206F0D1C-DB52-471D-9AEE-5D21B21DC85B}" sibTransId="{274B5FEA-A67D-4AA5-9607-1CBDAC2750FA}"/>
    <dgm:cxn modelId="{ED29A8FA-6C30-42CE-8C3D-1DC8022086A2}" srcId="{27ADFB52-3EBD-446C-95F8-FB508723179D}" destId="{E32EC18A-DF27-43DB-8084-75EBBFDD8210}" srcOrd="1" destOrd="0" parTransId="{3BE07738-3C8C-44D5-8E14-095FFD900507}" sibTransId="{95BF1405-A5A3-475D-9E6A-0696EE46AD2F}"/>
    <dgm:cxn modelId="{C8B61E82-243C-4893-BD87-97FD7BB17789}" srcId="{E32EC18A-DF27-43DB-8084-75EBBFDD8210}" destId="{AF0A0327-EBD6-46E2-9E57-69D0158CC261}" srcOrd="0" destOrd="0" parTransId="{11094567-E757-432A-BF93-3AC87602480C}" sibTransId="{B7484B43-6A02-4BC6-8842-3F1E19279E4B}"/>
    <dgm:cxn modelId="{DB5D6B9F-9A70-4906-B2C3-816F3C9C621A}" type="presOf" srcId="{0230FD51-F5DD-497A-B0AA-353DF3916C8B}" destId="{3BCF4C98-B11B-4CE6-AEF8-42EBE835EE83}" srcOrd="0" destOrd="0" presId="urn:microsoft.com/office/officeart/2005/8/layout/hierarchy3"/>
    <dgm:cxn modelId="{AA43B017-B614-40FB-817C-5CC484434544}" srcId="{E32EC18A-DF27-43DB-8084-75EBBFDD8210}" destId="{FAD56EA2-9711-4DE0-85BB-3E7B7F6D040E}" srcOrd="2" destOrd="0" parTransId="{D9641F51-2D12-4BF5-8BA5-B66535A9459C}" sibTransId="{2A9259D0-6770-4145-B1A4-0D268F7D301A}"/>
    <dgm:cxn modelId="{AF85E661-98D5-4754-9986-B4D231FECAF3}" type="presOf" srcId="{FF4003B8-1B1A-4183-A699-C0DF926469BF}" destId="{D604D6A7-5B08-404D-BA27-63A1BC4C1797}" srcOrd="0" destOrd="0" presId="urn:microsoft.com/office/officeart/2005/8/layout/hierarchy3"/>
    <dgm:cxn modelId="{40AE37F8-8246-4B33-887E-612D3FCEFF8F}" type="presOf" srcId="{E32EC18A-DF27-43DB-8084-75EBBFDD8210}" destId="{27A55E70-DA26-4098-8600-2357E09C05A5}" srcOrd="0" destOrd="0" presId="urn:microsoft.com/office/officeart/2005/8/layout/hierarchy3"/>
    <dgm:cxn modelId="{56D9CBF8-DBE6-4025-ACCC-F3912627CC42}" type="presOf" srcId="{FAD56EA2-9711-4DE0-85BB-3E7B7F6D040E}" destId="{11397978-9B30-408E-AA95-1FA4AB87C114}" srcOrd="0" destOrd="0" presId="urn:microsoft.com/office/officeart/2005/8/layout/hierarchy3"/>
    <dgm:cxn modelId="{12DD8699-1E4E-4DAA-9E6F-03BE778A46A7}" type="presOf" srcId="{8BFEE0E6-12B8-4391-AC6D-2B48720E4EFB}" destId="{A5ABE88F-6F59-4721-8D67-A070A9348F75}" srcOrd="0" destOrd="0" presId="urn:microsoft.com/office/officeart/2005/8/layout/hierarchy3"/>
    <dgm:cxn modelId="{A8F813BF-1EDE-4CF6-A5B2-C65AEFB14D6A}" type="presOf" srcId="{60FE2A9B-F37F-4BF0-87CE-23924E98502F}" destId="{17386E77-0209-4EB2-9B60-CD5040B181FF}" srcOrd="0" destOrd="0" presId="urn:microsoft.com/office/officeart/2005/8/layout/hierarchy3"/>
    <dgm:cxn modelId="{BE8DAE63-5991-4231-A929-4AD1FD1A4A79}" type="presOf" srcId="{47592E47-8E82-4426-8700-80237EDCA4FC}" destId="{FC0431B8-A55C-439E-AC90-EDCB7D2D90FD}" srcOrd="0" destOrd="0" presId="urn:microsoft.com/office/officeart/2005/8/layout/hierarchy3"/>
    <dgm:cxn modelId="{82AACFA7-0AE9-4C56-BBDE-C0AC0643C5C1}" type="presOf" srcId="{C5A090AD-F4D4-4683-A6F9-7077B4291B49}" destId="{560B69A5-AE81-490A-8BD8-01DC263049CC}" srcOrd="0" destOrd="0" presId="urn:microsoft.com/office/officeart/2005/8/layout/hierarchy3"/>
    <dgm:cxn modelId="{47BE52EA-989A-4C27-A33B-F1EF7EDD993B}" type="presOf" srcId="{E32EC18A-DF27-43DB-8084-75EBBFDD8210}" destId="{A13FE93C-7F22-44FB-B578-6D817853BE6B}" srcOrd="1" destOrd="0" presId="urn:microsoft.com/office/officeart/2005/8/layout/hierarchy3"/>
    <dgm:cxn modelId="{0F9858FA-0570-4280-8031-C4BCAD219291}" type="presOf" srcId="{E3323D0D-0550-457A-B1FA-A1E976F5C5A4}" destId="{5E78AFF3-BDA9-4192-A9AA-A493C14E5184}" srcOrd="0" destOrd="0" presId="urn:microsoft.com/office/officeart/2005/8/layout/hierarchy3"/>
    <dgm:cxn modelId="{C9EE63BB-C8C0-4ACA-9457-9F5A98789811}" type="presOf" srcId="{151EACA8-DA82-4049-BD84-A163891549E1}" destId="{CD73CAA9-E1D2-4639-8C4A-31D4CFA3FCE2}" srcOrd="0" destOrd="0" presId="urn:microsoft.com/office/officeart/2005/8/layout/hierarchy3"/>
    <dgm:cxn modelId="{55FFFE27-9963-403D-A6C2-6860195E5D46}" type="presOf" srcId="{A37A3EAC-9FD6-4E96-BE22-1FBE1AD7ABC5}" destId="{8A2EA9DF-E5D1-4046-9D07-725E0D47D42D}" srcOrd="0" destOrd="0" presId="urn:microsoft.com/office/officeart/2005/8/layout/hierarchy3"/>
    <dgm:cxn modelId="{2D31B681-79C1-46A4-B689-94ED4643BA8A}" type="presParOf" srcId="{5250F27B-0CAB-40E0-B605-0B25490738DB}" destId="{88C0CAFE-E00E-44D8-B1E9-B78D5B4BDDB3}" srcOrd="0" destOrd="0" presId="urn:microsoft.com/office/officeart/2005/8/layout/hierarchy3"/>
    <dgm:cxn modelId="{86D09EA8-881D-487B-98D9-6B674F1BA14F}" type="presParOf" srcId="{88C0CAFE-E00E-44D8-B1E9-B78D5B4BDDB3}" destId="{19B125BC-EDE8-40E8-A158-524302BE6088}" srcOrd="0" destOrd="0" presId="urn:microsoft.com/office/officeart/2005/8/layout/hierarchy3"/>
    <dgm:cxn modelId="{54D418F7-B761-4F76-9FF1-633D486F0EC7}" type="presParOf" srcId="{19B125BC-EDE8-40E8-A158-524302BE6088}" destId="{17386E77-0209-4EB2-9B60-CD5040B181FF}" srcOrd="0" destOrd="0" presId="urn:microsoft.com/office/officeart/2005/8/layout/hierarchy3"/>
    <dgm:cxn modelId="{EB409C31-729C-446A-8AC5-3CC978CC6E16}" type="presParOf" srcId="{19B125BC-EDE8-40E8-A158-524302BE6088}" destId="{A7C4F1C7-EE60-4902-83D7-7D65276454C3}" srcOrd="1" destOrd="0" presId="urn:microsoft.com/office/officeart/2005/8/layout/hierarchy3"/>
    <dgm:cxn modelId="{A6866209-A7B9-4052-B402-4CDB04139811}" type="presParOf" srcId="{88C0CAFE-E00E-44D8-B1E9-B78D5B4BDDB3}" destId="{5F5A5F80-0F0D-4DF5-A9D2-40A10E7BE91C}" srcOrd="1" destOrd="0" presId="urn:microsoft.com/office/officeart/2005/8/layout/hierarchy3"/>
    <dgm:cxn modelId="{22EA4F0C-14A7-4808-BFB1-187E28321DFC}" type="presParOf" srcId="{5F5A5F80-0F0D-4DF5-A9D2-40A10E7BE91C}" destId="{7901D9A4-5E91-4088-859D-9660EE984F65}" srcOrd="0" destOrd="0" presId="urn:microsoft.com/office/officeart/2005/8/layout/hierarchy3"/>
    <dgm:cxn modelId="{A3082722-AEC2-410A-9545-DEB54778304E}" type="presParOf" srcId="{5F5A5F80-0F0D-4DF5-A9D2-40A10E7BE91C}" destId="{5E78AFF3-BDA9-4192-A9AA-A493C14E5184}" srcOrd="1" destOrd="0" presId="urn:microsoft.com/office/officeart/2005/8/layout/hierarchy3"/>
    <dgm:cxn modelId="{6CF42880-20C8-4054-8E7E-DAAA33C32046}" type="presParOf" srcId="{5F5A5F80-0F0D-4DF5-A9D2-40A10E7BE91C}" destId="{FC0431B8-A55C-439E-AC90-EDCB7D2D90FD}" srcOrd="2" destOrd="0" presId="urn:microsoft.com/office/officeart/2005/8/layout/hierarchy3"/>
    <dgm:cxn modelId="{789760E4-7C96-4C7D-936B-8DD50E9570BA}" type="presParOf" srcId="{5F5A5F80-0F0D-4DF5-A9D2-40A10E7BE91C}" destId="{D604D6A7-5B08-404D-BA27-63A1BC4C1797}" srcOrd="3" destOrd="0" presId="urn:microsoft.com/office/officeart/2005/8/layout/hierarchy3"/>
    <dgm:cxn modelId="{2E8237EE-7A32-4EDE-9A83-844E86075FE6}" type="presParOf" srcId="{5F5A5F80-0F0D-4DF5-A9D2-40A10E7BE91C}" destId="{A5ABE88F-6F59-4721-8D67-A070A9348F75}" srcOrd="4" destOrd="0" presId="urn:microsoft.com/office/officeart/2005/8/layout/hierarchy3"/>
    <dgm:cxn modelId="{EA000D4B-C151-4497-8C72-C5E248DDC5E4}" type="presParOf" srcId="{5F5A5F80-0F0D-4DF5-A9D2-40A10E7BE91C}" destId="{C056C276-0DB7-4393-AA5B-59208B27BD81}" srcOrd="5" destOrd="0" presId="urn:microsoft.com/office/officeart/2005/8/layout/hierarchy3"/>
    <dgm:cxn modelId="{232F38B8-C34E-45FF-84F1-3FF333A16F8E}" type="presParOf" srcId="{5F5A5F80-0F0D-4DF5-A9D2-40A10E7BE91C}" destId="{560B69A5-AE81-490A-8BD8-01DC263049CC}" srcOrd="6" destOrd="0" presId="urn:microsoft.com/office/officeart/2005/8/layout/hierarchy3"/>
    <dgm:cxn modelId="{A4FBDA2A-0798-461F-A0BB-48D6B6A1AD1B}" type="presParOf" srcId="{5F5A5F80-0F0D-4DF5-A9D2-40A10E7BE91C}" destId="{F3D1767F-A6E8-4EC4-9B1A-71E0ED956A3B}" srcOrd="7" destOrd="0" presId="urn:microsoft.com/office/officeart/2005/8/layout/hierarchy3"/>
    <dgm:cxn modelId="{8D10D321-93AC-4C81-933A-E3CE13E0C999}" type="presParOf" srcId="{5F5A5F80-0F0D-4DF5-A9D2-40A10E7BE91C}" destId="{33D9097F-97E6-4537-B500-4D1621DB5E5B}" srcOrd="8" destOrd="0" presId="urn:microsoft.com/office/officeart/2005/8/layout/hierarchy3"/>
    <dgm:cxn modelId="{764D027F-E89E-4D24-BF28-C34BDD4472DA}" type="presParOf" srcId="{5F5A5F80-0F0D-4DF5-A9D2-40A10E7BE91C}" destId="{E47A56EC-1B08-45EB-A9F5-DACAF4C757BB}" srcOrd="9" destOrd="0" presId="urn:microsoft.com/office/officeart/2005/8/layout/hierarchy3"/>
    <dgm:cxn modelId="{76A6E0EB-30DE-4835-8A26-34F50B99E7E3}" type="presParOf" srcId="{5250F27B-0CAB-40E0-B605-0B25490738DB}" destId="{F8703538-C748-4889-A528-728ACF245936}" srcOrd="1" destOrd="0" presId="urn:microsoft.com/office/officeart/2005/8/layout/hierarchy3"/>
    <dgm:cxn modelId="{02252895-F761-4D67-A8BF-5504E1AD4644}" type="presParOf" srcId="{F8703538-C748-4889-A528-728ACF245936}" destId="{AD7F3D03-6214-4AEE-92BA-CEDA0186A457}" srcOrd="0" destOrd="0" presId="urn:microsoft.com/office/officeart/2005/8/layout/hierarchy3"/>
    <dgm:cxn modelId="{0BB656EC-ABE0-4E18-A795-D6B3924FAF55}" type="presParOf" srcId="{AD7F3D03-6214-4AEE-92BA-CEDA0186A457}" destId="{27A55E70-DA26-4098-8600-2357E09C05A5}" srcOrd="0" destOrd="0" presId="urn:microsoft.com/office/officeart/2005/8/layout/hierarchy3"/>
    <dgm:cxn modelId="{7FC8BBE6-AC9F-4F2D-89BA-F91CDDB40B01}" type="presParOf" srcId="{AD7F3D03-6214-4AEE-92BA-CEDA0186A457}" destId="{A13FE93C-7F22-44FB-B578-6D817853BE6B}" srcOrd="1" destOrd="0" presId="urn:microsoft.com/office/officeart/2005/8/layout/hierarchy3"/>
    <dgm:cxn modelId="{CDD10EAF-7951-4F4F-A445-77A46E63D415}" type="presParOf" srcId="{F8703538-C748-4889-A528-728ACF245936}" destId="{6D8521FB-D724-43C5-8178-C7992FD11BC5}" srcOrd="1" destOrd="0" presId="urn:microsoft.com/office/officeart/2005/8/layout/hierarchy3"/>
    <dgm:cxn modelId="{5F92A5BE-194F-4CBC-8DAC-C90EFD180FB1}" type="presParOf" srcId="{6D8521FB-D724-43C5-8178-C7992FD11BC5}" destId="{457B13CE-32A3-4116-864D-7479AEF50D0F}" srcOrd="0" destOrd="0" presId="urn:microsoft.com/office/officeart/2005/8/layout/hierarchy3"/>
    <dgm:cxn modelId="{7845B59B-348B-434C-A32D-9BA24F15E4FD}" type="presParOf" srcId="{6D8521FB-D724-43C5-8178-C7992FD11BC5}" destId="{8036FA76-B80F-4285-8EBA-68FB046108AB}" srcOrd="1" destOrd="0" presId="urn:microsoft.com/office/officeart/2005/8/layout/hierarchy3"/>
    <dgm:cxn modelId="{8ED19D0F-ABC6-4F0D-82D7-D0EE95FF6455}" type="presParOf" srcId="{6D8521FB-D724-43C5-8178-C7992FD11BC5}" destId="{8D669088-9168-4313-BF83-978CCA40E5CA}" srcOrd="2" destOrd="0" presId="urn:microsoft.com/office/officeart/2005/8/layout/hierarchy3"/>
    <dgm:cxn modelId="{7DF57AF1-E3AF-45E4-81BF-CA0B650C6765}" type="presParOf" srcId="{6D8521FB-D724-43C5-8178-C7992FD11BC5}" destId="{3BCF4C98-B11B-4CE6-AEF8-42EBE835EE83}" srcOrd="3" destOrd="0" presId="urn:microsoft.com/office/officeart/2005/8/layout/hierarchy3"/>
    <dgm:cxn modelId="{8BC8AEBB-BE93-4CC2-93CB-AC9E8F15E8D0}" type="presParOf" srcId="{6D8521FB-D724-43C5-8178-C7992FD11BC5}" destId="{4161B87C-FA91-4736-A4CC-E64B2FE54E27}" srcOrd="4" destOrd="0" presId="urn:microsoft.com/office/officeart/2005/8/layout/hierarchy3"/>
    <dgm:cxn modelId="{24B1DB50-83C1-426F-8BFC-1493AB8A9401}" type="presParOf" srcId="{6D8521FB-D724-43C5-8178-C7992FD11BC5}" destId="{11397978-9B30-408E-AA95-1FA4AB87C114}" srcOrd="5" destOrd="0" presId="urn:microsoft.com/office/officeart/2005/8/layout/hierarchy3"/>
    <dgm:cxn modelId="{762A3E67-3AD4-496D-9BCF-0DF3F212B8E7}" type="presParOf" srcId="{6D8521FB-D724-43C5-8178-C7992FD11BC5}" destId="{CD73CAA9-E1D2-4639-8C4A-31D4CFA3FCE2}" srcOrd="6" destOrd="0" presId="urn:microsoft.com/office/officeart/2005/8/layout/hierarchy3"/>
    <dgm:cxn modelId="{877946BD-C156-4AD8-9044-81BDCC8B51DF}" type="presParOf" srcId="{6D8521FB-D724-43C5-8178-C7992FD11BC5}" destId="{8A2EA9DF-E5D1-4046-9D07-725E0D47D42D}" srcOrd="7" destOrd="0" presId="urn:microsoft.com/office/officeart/2005/8/layout/hierarchy3"/>
    <dgm:cxn modelId="{80FBA091-3E51-4A59-93CA-04B0D0D43A62}" type="presParOf" srcId="{6D8521FB-D724-43C5-8178-C7992FD11BC5}" destId="{5699C1C8-B016-4837-A736-E90839716503}" srcOrd="8" destOrd="0" presId="urn:microsoft.com/office/officeart/2005/8/layout/hierarchy3"/>
    <dgm:cxn modelId="{69823909-05AD-41FC-9C44-6311E5F6BF27}" type="presParOf" srcId="{6D8521FB-D724-43C5-8178-C7992FD11BC5}" destId="{68DDB2D7-D7EF-4D46-AF2B-B0C1C6784AAA}"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82B29C-83C4-41BD-B3E9-CB367C39926B}"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tr-TR"/>
        </a:p>
      </dgm:t>
    </dgm:pt>
    <dgm:pt modelId="{11D239FA-A74C-4A2E-B888-440E0E0CE36C}">
      <dgm:prSet phldrT="[Metin]"/>
      <dgm:spPr>
        <a:solidFill>
          <a:schemeClr val="bg1"/>
        </a:solidFill>
      </dgm:spPr>
      <dgm:t>
        <a:bodyPr/>
        <a:lstStyle/>
        <a:p>
          <a:pPr algn="ctr"/>
          <a:r>
            <a:rPr lang="tr-TR" dirty="0" smtClean="0">
              <a:solidFill>
                <a:schemeClr val="tx1"/>
              </a:solidFill>
              <a:latin typeface="Times New Roman" panose="02020603050405020304" pitchFamily="18" charset="0"/>
              <a:cs typeface="Times New Roman" panose="02020603050405020304" pitchFamily="18" charset="0"/>
            </a:rPr>
            <a:t>BİRİM ARŞİVİ</a:t>
          </a:r>
          <a:endParaRPr lang="tr-TR" dirty="0">
            <a:solidFill>
              <a:schemeClr val="tx1"/>
            </a:solidFill>
            <a:latin typeface="Times New Roman" panose="02020603050405020304" pitchFamily="18" charset="0"/>
            <a:cs typeface="Times New Roman" panose="02020603050405020304" pitchFamily="18" charset="0"/>
          </a:endParaRPr>
        </a:p>
      </dgm:t>
    </dgm:pt>
    <dgm:pt modelId="{1C365091-96CD-4F26-83B4-130D12F7BFE1}" type="parTrans" cxnId="{9EBE996B-87BE-4608-A004-3562982B9F36}">
      <dgm:prSet/>
      <dgm:spPr/>
      <dgm:t>
        <a:bodyPr/>
        <a:lstStyle/>
        <a:p>
          <a:endParaRPr lang="tr-TR" dirty="0">
            <a:solidFill>
              <a:schemeClr val="tx1"/>
            </a:solidFill>
          </a:endParaRPr>
        </a:p>
      </dgm:t>
    </dgm:pt>
    <dgm:pt modelId="{34D45F08-F6B9-4C11-81B9-6F842D495802}" type="sibTrans" cxnId="{9EBE996B-87BE-4608-A004-3562982B9F36}">
      <dgm:prSet/>
      <dgm:spPr>
        <a:solidFill>
          <a:schemeClr val="tx1">
            <a:alpha val="90000"/>
          </a:schemeClr>
        </a:solidFill>
      </dgm:spPr>
      <dgm:t>
        <a:bodyPr/>
        <a:lstStyle/>
        <a:p>
          <a:endParaRPr lang="tr-TR" dirty="0">
            <a:solidFill>
              <a:schemeClr val="tx1"/>
            </a:solidFill>
          </a:endParaRPr>
        </a:p>
      </dgm:t>
    </dgm:pt>
    <dgm:pt modelId="{7E255087-F90B-41CF-8528-65EB9D43287E}">
      <dgm:prSet phldrT="[Metin]"/>
      <dgm:spPr>
        <a:solidFill>
          <a:schemeClr val="bg1"/>
        </a:solidFill>
      </dgm:spPr>
      <dgm:t>
        <a:bodyPr/>
        <a:lstStyle/>
        <a:p>
          <a:pPr algn="ctr"/>
          <a:r>
            <a:rPr lang="tr-TR" dirty="0" smtClean="0">
              <a:solidFill>
                <a:schemeClr val="tx1"/>
              </a:solidFill>
              <a:latin typeface="Times New Roman" panose="02020603050405020304" pitchFamily="18" charset="0"/>
              <a:cs typeface="Times New Roman" panose="02020603050405020304" pitchFamily="18" charset="0"/>
            </a:rPr>
            <a:t>KURUM ARŞİVİ</a:t>
          </a:r>
          <a:endParaRPr lang="tr-TR" dirty="0">
            <a:solidFill>
              <a:schemeClr val="tx1"/>
            </a:solidFill>
            <a:latin typeface="Times New Roman" panose="02020603050405020304" pitchFamily="18" charset="0"/>
            <a:cs typeface="Times New Roman" panose="02020603050405020304" pitchFamily="18" charset="0"/>
          </a:endParaRPr>
        </a:p>
      </dgm:t>
    </dgm:pt>
    <dgm:pt modelId="{21A96E1B-D47B-40E2-A3DE-9C9F1A10A8A8}" type="parTrans" cxnId="{14C6E5A7-32C4-48A9-B694-E64A5F78CFCD}">
      <dgm:prSet/>
      <dgm:spPr/>
      <dgm:t>
        <a:bodyPr/>
        <a:lstStyle/>
        <a:p>
          <a:endParaRPr lang="tr-TR" dirty="0">
            <a:solidFill>
              <a:schemeClr val="tx1"/>
            </a:solidFill>
          </a:endParaRPr>
        </a:p>
      </dgm:t>
    </dgm:pt>
    <dgm:pt modelId="{97FBE004-76E6-447D-85BA-D9823B32D826}" type="sibTrans" cxnId="{14C6E5A7-32C4-48A9-B694-E64A5F78CFCD}">
      <dgm:prSet/>
      <dgm:spPr>
        <a:solidFill>
          <a:schemeClr val="tx1">
            <a:alpha val="90000"/>
          </a:schemeClr>
        </a:solidFill>
      </dgm:spPr>
      <dgm:t>
        <a:bodyPr/>
        <a:lstStyle/>
        <a:p>
          <a:endParaRPr lang="tr-TR" dirty="0">
            <a:solidFill>
              <a:schemeClr val="tx1"/>
            </a:solidFill>
          </a:endParaRPr>
        </a:p>
      </dgm:t>
    </dgm:pt>
    <dgm:pt modelId="{A02389DA-409B-4E17-91E3-44CF89E32BFB}">
      <dgm:prSet phldrT="[Metin]"/>
      <dgm:spPr>
        <a:solidFill>
          <a:schemeClr val="bg1"/>
        </a:solidFill>
      </dgm:spPr>
      <dgm:t>
        <a:bodyPr/>
        <a:lstStyle/>
        <a:p>
          <a:pPr algn="ctr"/>
          <a:r>
            <a:rPr lang="tr-TR" dirty="0" smtClean="0">
              <a:solidFill>
                <a:schemeClr val="tx1"/>
              </a:solidFill>
              <a:latin typeface="Times New Roman" panose="02020603050405020304" pitchFamily="18" charset="0"/>
              <a:cs typeface="Times New Roman" panose="02020603050405020304" pitchFamily="18" charset="0"/>
            </a:rPr>
            <a:t>DEVLET ARŞİVLERİ BAŞKANLIĞI</a:t>
          </a:r>
          <a:endParaRPr lang="tr-TR" dirty="0">
            <a:solidFill>
              <a:schemeClr val="tx1"/>
            </a:solidFill>
            <a:latin typeface="Times New Roman" panose="02020603050405020304" pitchFamily="18" charset="0"/>
            <a:cs typeface="Times New Roman" panose="02020603050405020304" pitchFamily="18" charset="0"/>
          </a:endParaRPr>
        </a:p>
      </dgm:t>
    </dgm:pt>
    <dgm:pt modelId="{3E7FA2AD-CABB-41EF-A8E5-80684CA6499D}" type="parTrans" cxnId="{F05B8EC5-6720-40E0-B7D1-21DA2FBDDB9D}">
      <dgm:prSet/>
      <dgm:spPr/>
      <dgm:t>
        <a:bodyPr/>
        <a:lstStyle/>
        <a:p>
          <a:endParaRPr lang="tr-TR" dirty="0">
            <a:solidFill>
              <a:schemeClr val="tx1"/>
            </a:solidFill>
          </a:endParaRPr>
        </a:p>
      </dgm:t>
    </dgm:pt>
    <dgm:pt modelId="{6919C2B7-7A79-4210-800D-65FEB25E55D1}" type="sibTrans" cxnId="{F05B8EC5-6720-40E0-B7D1-21DA2FBDDB9D}">
      <dgm:prSet/>
      <dgm:spPr/>
      <dgm:t>
        <a:bodyPr/>
        <a:lstStyle/>
        <a:p>
          <a:endParaRPr lang="tr-TR" dirty="0">
            <a:solidFill>
              <a:schemeClr val="tx1"/>
            </a:solidFill>
          </a:endParaRPr>
        </a:p>
      </dgm:t>
    </dgm:pt>
    <dgm:pt modelId="{28971360-E2F5-44FF-AE4C-DDC311157023}" type="pres">
      <dgm:prSet presAssocID="{F582B29C-83C4-41BD-B3E9-CB367C39926B}" presName="outerComposite" presStyleCnt="0">
        <dgm:presLayoutVars>
          <dgm:chMax val="5"/>
          <dgm:dir/>
          <dgm:resizeHandles val="exact"/>
        </dgm:presLayoutVars>
      </dgm:prSet>
      <dgm:spPr/>
      <dgm:t>
        <a:bodyPr/>
        <a:lstStyle/>
        <a:p>
          <a:endParaRPr lang="tr-TR"/>
        </a:p>
      </dgm:t>
    </dgm:pt>
    <dgm:pt modelId="{165DC9DF-FCF5-4423-9B95-88C14D9E4325}" type="pres">
      <dgm:prSet presAssocID="{F582B29C-83C4-41BD-B3E9-CB367C39926B}" presName="dummyMaxCanvas" presStyleCnt="0">
        <dgm:presLayoutVars/>
      </dgm:prSet>
      <dgm:spPr/>
    </dgm:pt>
    <dgm:pt modelId="{17E59937-4CDE-48F2-B13A-A6E6B78B74EB}" type="pres">
      <dgm:prSet presAssocID="{F582B29C-83C4-41BD-B3E9-CB367C39926B}" presName="ThreeNodes_1" presStyleLbl="node1" presStyleIdx="0" presStyleCnt="3" custLinFactNeighborX="-727" custLinFactNeighborY="-7977">
        <dgm:presLayoutVars>
          <dgm:bulletEnabled val="1"/>
        </dgm:presLayoutVars>
      </dgm:prSet>
      <dgm:spPr/>
      <dgm:t>
        <a:bodyPr/>
        <a:lstStyle/>
        <a:p>
          <a:endParaRPr lang="tr-TR"/>
        </a:p>
      </dgm:t>
    </dgm:pt>
    <dgm:pt modelId="{391A0672-AEDC-42E5-9499-7EAD3876D3E2}" type="pres">
      <dgm:prSet presAssocID="{F582B29C-83C4-41BD-B3E9-CB367C39926B}" presName="ThreeNodes_2" presStyleLbl="node1" presStyleIdx="1" presStyleCnt="3">
        <dgm:presLayoutVars>
          <dgm:bulletEnabled val="1"/>
        </dgm:presLayoutVars>
      </dgm:prSet>
      <dgm:spPr/>
      <dgm:t>
        <a:bodyPr/>
        <a:lstStyle/>
        <a:p>
          <a:endParaRPr lang="tr-TR"/>
        </a:p>
      </dgm:t>
    </dgm:pt>
    <dgm:pt modelId="{E2D53CD6-C282-4860-9030-C4D34CBD339D}" type="pres">
      <dgm:prSet presAssocID="{F582B29C-83C4-41BD-B3E9-CB367C39926B}" presName="ThreeNodes_3" presStyleLbl="node1" presStyleIdx="2" presStyleCnt="3">
        <dgm:presLayoutVars>
          <dgm:bulletEnabled val="1"/>
        </dgm:presLayoutVars>
      </dgm:prSet>
      <dgm:spPr/>
      <dgm:t>
        <a:bodyPr/>
        <a:lstStyle/>
        <a:p>
          <a:endParaRPr lang="tr-TR"/>
        </a:p>
      </dgm:t>
    </dgm:pt>
    <dgm:pt modelId="{4B2883E4-C91A-47E5-9D40-111AE38DF10E}" type="pres">
      <dgm:prSet presAssocID="{F582B29C-83C4-41BD-B3E9-CB367C39926B}" presName="ThreeConn_1-2" presStyleLbl="fgAccFollowNode1" presStyleIdx="0" presStyleCnt="2">
        <dgm:presLayoutVars>
          <dgm:bulletEnabled val="1"/>
        </dgm:presLayoutVars>
      </dgm:prSet>
      <dgm:spPr/>
      <dgm:t>
        <a:bodyPr/>
        <a:lstStyle/>
        <a:p>
          <a:endParaRPr lang="tr-TR"/>
        </a:p>
      </dgm:t>
    </dgm:pt>
    <dgm:pt modelId="{40FA7156-5B34-46B2-8E1D-48B029DA3CFE}" type="pres">
      <dgm:prSet presAssocID="{F582B29C-83C4-41BD-B3E9-CB367C39926B}" presName="ThreeConn_2-3" presStyleLbl="fgAccFollowNode1" presStyleIdx="1" presStyleCnt="2">
        <dgm:presLayoutVars>
          <dgm:bulletEnabled val="1"/>
        </dgm:presLayoutVars>
      </dgm:prSet>
      <dgm:spPr/>
      <dgm:t>
        <a:bodyPr/>
        <a:lstStyle/>
        <a:p>
          <a:endParaRPr lang="tr-TR"/>
        </a:p>
      </dgm:t>
    </dgm:pt>
    <dgm:pt modelId="{960293D5-4D47-41BC-A12E-784C554E4FCD}" type="pres">
      <dgm:prSet presAssocID="{F582B29C-83C4-41BD-B3E9-CB367C39926B}" presName="ThreeNodes_1_text" presStyleLbl="node1" presStyleIdx="2" presStyleCnt="3">
        <dgm:presLayoutVars>
          <dgm:bulletEnabled val="1"/>
        </dgm:presLayoutVars>
      </dgm:prSet>
      <dgm:spPr/>
      <dgm:t>
        <a:bodyPr/>
        <a:lstStyle/>
        <a:p>
          <a:endParaRPr lang="tr-TR"/>
        </a:p>
      </dgm:t>
    </dgm:pt>
    <dgm:pt modelId="{348FB8E4-378C-487B-A3AE-18875A554613}" type="pres">
      <dgm:prSet presAssocID="{F582B29C-83C4-41BD-B3E9-CB367C39926B}" presName="ThreeNodes_2_text" presStyleLbl="node1" presStyleIdx="2" presStyleCnt="3">
        <dgm:presLayoutVars>
          <dgm:bulletEnabled val="1"/>
        </dgm:presLayoutVars>
      </dgm:prSet>
      <dgm:spPr/>
      <dgm:t>
        <a:bodyPr/>
        <a:lstStyle/>
        <a:p>
          <a:endParaRPr lang="tr-TR"/>
        </a:p>
      </dgm:t>
    </dgm:pt>
    <dgm:pt modelId="{F9BC2E9C-B718-4943-A426-1E68C4B04305}" type="pres">
      <dgm:prSet presAssocID="{F582B29C-83C4-41BD-B3E9-CB367C39926B}" presName="ThreeNodes_3_text" presStyleLbl="node1" presStyleIdx="2" presStyleCnt="3">
        <dgm:presLayoutVars>
          <dgm:bulletEnabled val="1"/>
        </dgm:presLayoutVars>
      </dgm:prSet>
      <dgm:spPr/>
      <dgm:t>
        <a:bodyPr/>
        <a:lstStyle/>
        <a:p>
          <a:endParaRPr lang="tr-TR"/>
        </a:p>
      </dgm:t>
    </dgm:pt>
  </dgm:ptLst>
  <dgm:cxnLst>
    <dgm:cxn modelId="{77F0D7D1-A01F-4CC6-AA33-33DC57C5C379}" type="presOf" srcId="{A02389DA-409B-4E17-91E3-44CF89E32BFB}" destId="{E2D53CD6-C282-4860-9030-C4D34CBD339D}" srcOrd="0" destOrd="0" presId="urn:microsoft.com/office/officeart/2005/8/layout/vProcess5"/>
    <dgm:cxn modelId="{D47FA0B2-BB92-4062-AB6D-F662DFB80B6B}" type="presOf" srcId="{34D45F08-F6B9-4C11-81B9-6F842D495802}" destId="{4B2883E4-C91A-47E5-9D40-111AE38DF10E}" srcOrd="0" destOrd="0" presId="urn:microsoft.com/office/officeart/2005/8/layout/vProcess5"/>
    <dgm:cxn modelId="{59710BF4-9D5A-4F4A-966D-9FA51929E967}" type="presOf" srcId="{11D239FA-A74C-4A2E-B888-440E0E0CE36C}" destId="{17E59937-4CDE-48F2-B13A-A6E6B78B74EB}" srcOrd="0" destOrd="0" presId="urn:microsoft.com/office/officeart/2005/8/layout/vProcess5"/>
    <dgm:cxn modelId="{55555C8F-1A27-4C81-8B8F-CCD993CE8E7A}" type="presOf" srcId="{F582B29C-83C4-41BD-B3E9-CB367C39926B}" destId="{28971360-E2F5-44FF-AE4C-DDC311157023}" srcOrd="0" destOrd="0" presId="urn:microsoft.com/office/officeart/2005/8/layout/vProcess5"/>
    <dgm:cxn modelId="{3DCD6A91-1484-4C5D-B8B3-D8BDA21787A9}" type="presOf" srcId="{7E255087-F90B-41CF-8528-65EB9D43287E}" destId="{348FB8E4-378C-487B-A3AE-18875A554613}" srcOrd="1" destOrd="0" presId="urn:microsoft.com/office/officeart/2005/8/layout/vProcess5"/>
    <dgm:cxn modelId="{F805FE01-F683-4D3B-BF19-B97C1D2BE3A9}" type="presOf" srcId="{A02389DA-409B-4E17-91E3-44CF89E32BFB}" destId="{F9BC2E9C-B718-4943-A426-1E68C4B04305}" srcOrd="1" destOrd="0" presId="urn:microsoft.com/office/officeart/2005/8/layout/vProcess5"/>
    <dgm:cxn modelId="{E9F7261E-7FD8-496F-BE39-BED653D5F6CB}" type="presOf" srcId="{7E255087-F90B-41CF-8528-65EB9D43287E}" destId="{391A0672-AEDC-42E5-9499-7EAD3876D3E2}" srcOrd="0" destOrd="0" presId="urn:microsoft.com/office/officeart/2005/8/layout/vProcess5"/>
    <dgm:cxn modelId="{9EBE996B-87BE-4608-A004-3562982B9F36}" srcId="{F582B29C-83C4-41BD-B3E9-CB367C39926B}" destId="{11D239FA-A74C-4A2E-B888-440E0E0CE36C}" srcOrd="0" destOrd="0" parTransId="{1C365091-96CD-4F26-83B4-130D12F7BFE1}" sibTransId="{34D45F08-F6B9-4C11-81B9-6F842D495802}"/>
    <dgm:cxn modelId="{B87AA50D-C9EC-442B-9A42-BC8305EB4948}" type="presOf" srcId="{97FBE004-76E6-447D-85BA-D9823B32D826}" destId="{40FA7156-5B34-46B2-8E1D-48B029DA3CFE}" srcOrd="0" destOrd="0" presId="urn:microsoft.com/office/officeart/2005/8/layout/vProcess5"/>
    <dgm:cxn modelId="{648C37A8-880B-4FDF-AE89-74CDF4709444}" type="presOf" srcId="{11D239FA-A74C-4A2E-B888-440E0E0CE36C}" destId="{960293D5-4D47-41BC-A12E-784C554E4FCD}" srcOrd="1" destOrd="0" presId="urn:microsoft.com/office/officeart/2005/8/layout/vProcess5"/>
    <dgm:cxn modelId="{F05B8EC5-6720-40E0-B7D1-21DA2FBDDB9D}" srcId="{F582B29C-83C4-41BD-B3E9-CB367C39926B}" destId="{A02389DA-409B-4E17-91E3-44CF89E32BFB}" srcOrd="2" destOrd="0" parTransId="{3E7FA2AD-CABB-41EF-A8E5-80684CA6499D}" sibTransId="{6919C2B7-7A79-4210-800D-65FEB25E55D1}"/>
    <dgm:cxn modelId="{14C6E5A7-32C4-48A9-B694-E64A5F78CFCD}" srcId="{F582B29C-83C4-41BD-B3E9-CB367C39926B}" destId="{7E255087-F90B-41CF-8528-65EB9D43287E}" srcOrd="1" destOrd="0" parTransId="{21A96E1B-D47B-40E2-A3DE-9C9F1A10A8A8}" sibTransId="{97FBE004-76E6-447D-85BA-D9823B32D826}"/>
    <dgm:cxn modelId="{8F4EEAEE-623E-4BA0-981A-D170BCFC0ECD}" type="presParOf" srcId="{28971360-E2F5-44FF-AE4C-DDC311157023}" destId="{165DC9DF-FCF5-4423-9B95-88C14D9E4325}" srcOrd="0" destOrd="0" presId="urn:microsoft.com/office/officeart/2005/8/layout/vProcess5"/>
    <dgm:cxn modelId="{6ECD1B71-C556-49EE-826E-98781E1A3C50}" type="presParOf" srcId="{28971360-E2F5-44FF-AE4C-DDC311157023}" destId="{17E59937-4CDE-48F2-B13A-A6E6B78B74EB}" srcOrd="1" destOrd="0" presId="urn:microsoft.com/office/officeart/2005/8/layout/vProcess5"/>
    <dgm:cxn modelId="{91F13E12-8FB1-4611-9161-306D359FC752}" type="presParOf" srcId="{28971360-E2F5-44FF-AE4C-DDC311157023}" destId="{391A0672-AEDC-42E5-9499-7EAD3876D3E2}" srcOrd="2" destOrd="0" presId="urn:microsoft.com/office/officeart/2005/8/layout/vProcess5"/>
    <dgm:cxn modelId="{F0044F59-D9D9-40A7-8344-3DF1470B55D2}" type="presParOf" srcId="{28971360-E2F5-44FF-AE4C-DDC311157023}" destId="{E2D53CD6-C282-4860-9030-C4D34CBD339D}" srcOrd="3" destOrd="0" presId="urn:microsoft.com/office/officeart/2005/8/layout/vProcess5"/>
    <dgm:cxn modelId="{D6A8E8B0-4439-4E43-868B-A972860234AB}" type="presParOf" srcId="{28971360-E2F5-44FF-AE4C-DDC311157023}" destId="{4B2883E4-C91A-47E5-9D40-111AE38DF10E}" srcOrd="4" destOrd="0" presId="urn:microsoft.com/office/officeart/2005/8/layout/vProcess5"/>
    <dgm:cxn modelId="{C16F48BF-A49E-4519-8260-97E139102C88}" type="presParOf" srcId="{28971360-E2F5-44FF-AE4C-DDC311157023}" destId="{40FA7156-5B34-46B2-8E1D-48B029DA3CFE}" srcOrd="5" destOrd="0" presId="urn:microsoft.com/office/officeart/2005/8/layout/vProcess5"/>
    <dgm:cxn modelId="{08211316-9773-4ACD-86BC-E2C2F5FAEDF3}" type="presParOf" srcId="{28971360-E2F5-44FF-AE4C-DDC311157023}" destId="{960293D5-4D47-41BC-A12E-784C554E4FCD}" srcOrd="6" destOrd="0" presId="urn:microsoft.com/office/officeart/2005/8/layout/vProcess5"/>
    <dgm:cxn modelId="{EB5F9D75-F936-4990-81DD-908E8D3C71B9}" type="presParOf" srcId="{28971360-E2F5-44FF-AE4C-DDC311157023}" destId="{348FB8E4-378C-487B-A3AE-18875A554613}" srcOrd="7" destOrd="0" presId="urn:microsoft.com/office/officeart/2005/8/layout/vProcess5"/>
    <dgm:cxn modelId="{2780FA76-9965-40C6-BAF0-4DBA487831D2}" type="presParOf" srcId="{28971360-E2F5-44FF-AE4C-DDC311157023}" destId="{F9BC2E9C-B718-4943-A426-1E68C4B04305}" srcOrd="8" destOrd="0" presId="urn:microsoft.com/office/officeart/2005/8/layout/vProcess5"/>
  </dgm:cxnLst>
  <dgm:bg>
    <a:noFill/>
  </dgm:bg>
  <dgm:whole>
    <a:ln>
      <a:solidFill>
        <a:schemeClr val="tx1">
          <a:alpha val="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3D8849-7187-4C47-9AD2-C6A277ACF0F3}" type="doc">
      <dgm:prSet loTypeId="urn:microsoft.com/office/officeart/2005/8/layout/radial4" loCatId="relationship" qsTypeId="urn:microsoft.com/office/officeart/2005/8/quickstyle/simple1" qsCatId="simple" csTypeId="urn:microsoft.com/office/officeart/2005/8/colors/accent0_2" csCatId="mainScheme" phldr="1"/>
      <dgm:spPr/>
      <dgm:t>
        <a:bodyPr/>
        <a:lstStyle/>
        <a:p>
          <a:endParaRPr lang="tr-TR"/>
        </a:p>
      </dgm:t>
    </dgm:pt>
    <dgm:pt modelId="{77CAC22E-DF73-46D6-96CF-A741516CCE7E}">
      <dgm:prSet phldrT="[Metin]"/>
      <dgm:spPr/>
      <dgm:t>
        <a:bodyPr/>
        <a:lstStyle/>
        <a:p>
          <a:r>
            <a:rPr lang="tr-TR" smtClean="0"/>
            <a:t>Ayıklama ve İmha</a:t>
          </a:r>
          <a:endParaRPr lang="tr-TR" dirty="0"/>
        </a:p>
      </dgm:t>
    </dgm:pt>
    <dgm:pt modelId="{FC14FFC5-E8CF-48AC-A599-4A1BB1665B5B}" type="parTrans" cxnId="{79AD7427-B80C-4076-AB46-E4CC7A7F0C33}">
      <dgm:prSet/>
      <dgm:spPr/>
      <dgm:t>
        <a:bodyPr/>
        <a:lstStyle/>
        <a:p>
          <a:endParaRPr lang="tr-TR"/>
        </a:p>
      </dgm:t>
    </dgm:pt>
    <dgm:pt modelId="{4509F203-D59E-47CF-BFED-A96F2FF52A91}" type="sibTrans" cxnId="{79AD7427-B80C-4076-AB46-E4CC7A7F0C33}">
      <dgm:prSet/>
      <dgm:spPr/>
      <dgm:t>
        <a:bodyPr/>
        <a:lstStyle/>
        <a:p>
          <a:endParaRPr lang="tr-TR"/>
        </a:p>
      </dgm:t>
    </dgm:pt>
    <dgm:pt modelId="{D803DB47-6F54-49C0-8351-463B6E9CD0A4}">
      <dgm:prSet phldrT="[Metin]"/>
      <dgm:spPr/>
      <dgm:t>
        <a:bodyPr/>
        <a:lstStyle/>
        <a:p>
          <a:r>
            <a:rPr lang="tr-TR" smtClean="0"/>
            <a:t>Belgelere hızlı ulaşımın sağlanması</a:t>
          </a:r>
          <a:endParaRPr lang="tr-TR" dirty="0"/>
        </a:p>
      </dgm:t>
    </dgm:pt>
    <dgm:pt modelId="{99DA71A0-D3FD-4900-A6AC-B304E336862D}" type="parTrans" cxnId="{42078946-DE35-44D2-800E-181811444032}">
      <dgm:prSet/>
      <dgm:spPr>
        <a:solidFill>
          <a:srgbClr val="FF0000"/>
        </a:solidFill>
      </dgm:spPr>
      <dgm:t>
        <a:bodyPr/>
        <a:lstStyle/>
        <a:p>
          <a:endParaRPr lang="tr-TR"/>
        </a:p>
      </dgm:t>
    </dgm:pt>
    <dgm:pt modelId="{CD3FD89D-8AB1-4B7C-9526-1CE768520FCC}" type="sibTrans" cxnId="{42078946-DE35-44D2-800E-181811444032}">
      <dgm:prSet/>
      <dgm:spPr/>
      <dgm:t>
        <a:bodyPr/>
        <a:lstStyle/>
        <a:p>
          <a:endParaRPr lang="tr-TR"/>
        </a:p>
      </dgm:t>
    </dgm:pt>
    <dgm:pt modelId="{1A138F2B-3A63-41FB-A0BD-C30A887DA7F4}">
      <dgm:prSet phldrT="[Metin]"/>
      <dgm:spPr/>
      <dgm:t>
        <a:bodyPr/>
        <a:lstStyle/>
        <a:p>
          <a:r>
            <a:rPr lang="tr-TR" smtClean="0"/>
            <a:t>Yer darlığına ve karışıklığa son vermek</a:t>
          </a:r>
          <a:endParaRPr lang="tr-TR" dirty="0"/>
        </a:p>
      </dgm:t>
    </dgm:pt>
    <dgm:pt modelId="{E0878736-8461-4D32-92AD-95CBF6A6FB8D}" type="parTrans" cxnId="{839D502D-2F98-45B5-8867-E881A443E029}">
      <dgm:prSet/>
      <dgm:spPr>
        <a:solidFill>
          <a:srgbClr val="FF0000"/>
        </a:solidFill>
      </dgm:spPr>
      <dgm:t>
        <a:bodyPr/>
        <a:lstStyle/>
        <a:p>
          <a:endParaRPr lang="tr-TR"/>
        </a:p>
      </dgm:t>
    </dgm:pt>
    <dgm:pt modelId="{EE32A60E-9EF7-4FC5-912B-06944DB43B37}" type="sibTrans" cxnId="{839D502D-2F98-45B5-8867-E881A443E029}">
      <dgm:prSet/>
      <dgm:spPr/>
      <dgm:t>
        <a:bodyPr/>
        <a:lstStyle/>
        <a:p>
          <a:endParaRPr lang="tr-TR"/>
        </a:p>
      </dgm:t>
    </dgm:pt>
    <dgm:pt modelId="{96264A7C-6F7F-48A1-B24E-00608B1AF82C}">
      <dgm:prSet phldrT="[Metin]"/>
      <dgm:spPr/>
      <dgm:t>
        <a:bodyPr/>
        <a:lstStyle/>
        <a:p>
          <a:r>
            <a:rPr lang="tr-TR" dirty="0" smtClean="0"/>
            <a:t>Belgelerin kolayca düzenlenmesini sağlamak</a:t>
          </a:r>
          <a:endParaRPr lang="tr-TR" dirty="0"/>
        </a:p>
      </dgm:t>
    </dgm:pt>
    <dgm:pt modelId="{7E0D40D8-B0FE-489D-944F-04D4180BA209}" type="parTrans" cxnId="{5CC5D763-3E37-4220-B60A-A93D86BAD340}">
      <dgm:prSet/>
      <dgm:spPr>
        <a:solidFill>
          <a:srgbClr val="FF0000"/>
        </a:solidFill>
      </dgm:spPr>
      <dgm:t>
        <a:bodyPr/>
        <a:lstStyle/>
        <a:p>
          <a:endParaRPr lang="tr-TR"/>
        </a:p>
      </dgm:t>
    </dgm:pt>
    <dgm:pt modelId="{B7A7D370-5BF0-4886-8644-1E96AB3E0E38}" type="sibTrans" cxnId="{5CC5D763-3E37-4220-B60A-A93D86BAD340}">
      <dgm:prSet/>
      <dgm:spPr/>
      <dgm:t>
        <a:bodyPr/>
        <a:lstStyle/>
        <a:p>
          <a:endParaRPr lang="tr-TR"/>
        </a:p>
      </dgm:t>
    </dgm:pt>
    <dgm:pt modelId="{B58246EF-8268-4B0A-832A-EA9D423A33F2}" type="pres">
      <dgm:prSet presAssocID="{283D8849-7187-4C47-9AD2-C6A277ACF0F3}" presName="cycle" presStyleCnt="0">
        <dgm:presLayoutVars>
          <dgm:chMax val="1"/>
          <dgm:dir/>
          <dgm:animLvl val="ctr"/>
          <dgm:resizeHandles val="exact"/>
        </dgm:presLayoutVars>
      </dgm:prSet>
      <dgm:spPr/>
      <dgm:t>
        <a:bodyPr/>
        <a:lstStyle/>
        <a:p>
          <a:endParaRPr lang="tr-TR"/>
        </a:p>
      </dgm:t>
    </dgm:pt>
    <dgm:pt modelId="{0F8B5021-88C4-4970-B643-04F82968CD8F}" type="pres">
      <dgm:prSet presAssocID="{77CAC22E-DF73-46D6-96CF-A741516CCE7E}" presName="centerShape" presStyleLbl="node0" presStyleIdx="0" presStyleCnt="1"/>
      <dgm:spPr/>
      <dgm:t>
        <a:bodyPr/>
        <a:lstStyle/>
        <a:p>
          <a:endParaRPr lang="tr-TR"/>
        </a:p>
      </dgm:t>
    </dgm:pt>
    <dgm:pt modelId="{3A9CDA47-B14D-4E4E-8240-92D5B5367F97}" type="pres">
      <dgm:prSet presAssocID="{99DA71A0-D3FD-4900-A6AC-B304E336862D}" presName="parTrans" presStyleLbl="bgSibTrans2D1" presStyleIdx="0" presStyleCnt="3" custScaleX="110114"/>
      <dgm:spPr/>
      <dgm:t>
        <a:bodyPr/>
        <a:lstStyle/>
        <a:p>
          <a:endParaRPr lang="tr-TR"/>
        </a:p>
      </dgm:t>
    </dgm:pt>
    <dgm:pt modelId="{9AFC139A-4688-4D5D-A1AF-31D464CFCFAF}" type="pres">
      <dgm:prSet presAssocID="{D803DB47-6F54-49C0-8351-463B6E9CD0A4}" presName="node" presStyleLbl="node1" presStyleIdx="0" presStyleCnt="3">
        <dgm:presLayoutVars>
          <dgm:bulletEnabled val="1"/>
        </dgm:presLayoutVars>
      </dgm:prSet>
      <dgm:spPr/>
      <dgm:t>
        <a:bodyPr/>
        <a:lstStyle/>
        <a:p>
          <a:endParaRPr lang="tr-TR"/>
        </a:p>
      </dgm:t>
    </dgm:pt>
    <dgm:pt modelId="{37F1AC58-D92C-4336-8D63-F67684495D91}" type="pres">
      <dgm:prSet presAssocID="{E0878736-8461-4D32-92AD-95CBF6A6FB8D}" presName="parTrans" presStyleLbl="bgSibTrans2D1" presStyleIdx="1" presStyleCnt="3" custScaleX="110114"/>
      <dgm:spPr/>
      <dgm:t>
        <a:bodyPr/>
        <a:lstStyle/>
        <a:p>
          <a:endParaRPr lang="tr-TR"/>
        </a:p>
      </dgm:t>
    </dgm:pt>
    <dgm:pt modelId="{9C7728EC-602E-4B20-834E-DA7614BAA5ED}" type="pres">
      <dgm:prSet presAssocID="{1A138F2B-3A63-41FB-A0BD-C30A887DA7F4}" presName="node" presStyleLbl="node1" presStyleIdx="1" presStyleCnt="3" custRadScaleRad="101376">
        <dgm:presLayoutVars>
          <dgm:bulletEnabled val="1"/>
        </dgm:presLayoutVars>
      </dgm:prSet>
      <dgm:spPr/>
      <dgm:t>
        <a:bodyPr/>
        <a:lstStyle/>
        <a:p>
          <a:endParaRPr lang="tr-TR"/>
        </a:p>
      </dgm:t>
    </dgm:pt>
    <dgm:pt modelId="{4035AE31-DA53-472C-99F3-26357E4BE2B6}" type="pres">
      <dgm:prSet presAssocID="{7E0D40D8-B0FE-489D-944F-04D4180BA209}" presName="parTrans" presStyleLbl="bgSibTrans2D1" presStyleIdx="2" presStyleCnt="3" custScaleX="110114"/>
      <dgm:spPr/>
      <dgm:t>
        <a:bodyPr/>
        <a:lstStyle/>
        <a:p>
          <a:endParaRPr lang="tr-TR"/>
        </a:p>
      </dgm:t>
    </dgm:pt>
    <dgm:pt modelId="{2854F75E-94B6-40FE-BACF-60D74FFDC4D4}" type="pres">
      <dgm:prSet presAssocID="{96264A7C-6F7F-48A1-B24E-00608B1AF82C}" presName="node" presStyleLbl="node1" presStyleIdx="2" presStyleCnt="3">
        <dgm:presLayoutVars>
          <dgm:bulletEnabled val="1"/>
        </dgm:presLayoutVars>
      </dgm:prSet>
      <dgm:spPr/>
      <dgm:t>
        <a:bodyPr/>
        <a:lstStyle/>
        <a:p>
          <a:endParaRPr lang="tr-TR"/>
        </a:p>
      </dgm:t>
    </dgm:pt>
  </dgm:ptLst>
  <dgm:cxnLst>
    <dgm:cxn modelId="{0A9A0E8B-78AA-49AD-BD91-08435B659726}" type="presOf" srcId="{99DA71A0-D3FD-4900-A6AC-B304E336862D}" destId="{3A9CDA47-B14D-4E4E-8240-92D5B5367F97}" srcOrd="0" destOrd="0" presId="urn:microsoft.com/office/officeart/2005/8/layout/radial4"/>
    <dgm:cxn modelId="{79AD7427-B80C-4076-AB46-E4CC7A7F0C33}" srcId="{283D8849-7187-4C47-9AD2-C6A277ACF0F3}" destId="{77CAC22E-DF73-46D6-96CF-A741516CCE7E}" srcOrd="0" destOrd="0" parTransId="{FC14FFC5-E8CF-48AC-A599-4A1BB1665B5B}" sibTransId="{4509F203-D59E-47CF-BFED-A96F2FF52A91}"/>
    <dgm:cxn modelId="{04155633-E603-4C81-92DC-EAA6DA292C1A}" type="presOf" srcId="{7E0D40D8-B0FE-489D-944F-04D4180BA209}" destId="{4035AE31-DA53-472C-99F3-26357E4BE2B6}" srcOrd="0" destOrd="0" presId="urn:microsoft.com/office/officeart/2005/8/layout/radial4"/>
    <dgm:cxn modelId="{767DFBBF-F73C-443F-BAE8-D21EB239A600}" type="presOf" srcId="{D803DB47-6F54-49C0-8351-463B6E9CD0A4}" destId="{9AFC139A-4688-4D5D-A1AF-31D464CFCFAF}" srcOrd="0" destOrd="0" presId="urn:microsoft.com/office/officeart/2005/8/layout/radial4"/>
    <dgm:cxn modelId="{B2B50F69-617B-4DB2-B49A-AD8B176AD0FD}" type="presOf" srcId="{77CAC22E-DF73-46D6-96CF-A741516CCE7E}" destId="{0F8B5021-88C4-4970-B643-04F82968CD8F}" srcOrd="0" destOrd="0" presId="urn:microsoft.com/office/officeart/2005/8/layout/radial4"/>
    <dgm:cxn modelId="{5CC5D763-3E37-4220-B60A-A93D86BAD340}" srcId="{77CAC22E-DF73-46D6-96CF-A741516CCE7E}" destId="{96264A7C-6F7F-48A1-B24E-00608B1AF82C}" srcOrd="2" destOrd="0" parTransId="{7E0D40D8-B0FE-489D-944F-04D4180BA209}" sibTransId="{B7A7D370-5BF0-4886-8644-1E96AB3E0E38}"/>
    <dgm:cxn modelId="{9824BE0D-3C06-4138-BF60-D20151C78DCE}" type="presOf" srcId="{283D8849-7187-4C47-9AD2-C6A277ACF0F3}" destId="{B58246EF-8268-4B0A-832A-EA9D423A33F2}" srcOrd="0" destOrd="0" presId="urn:microsoft.com/office/officeart/2005/8/layout/radial4"/>
    <dgm:cxn modelId="{839D502D-2F98-45B5-8867-E881A443E029}" srcId="{77CAC22E-DF73-46D6-96CF-A741516CCE7E}" destId="{1A138F2B-3A63-41FB-A0BD-C30A887DA7F4}" srcOrd="1" destOrd="0" parTransId="{E0878736-8461-4D32-92AD-95CBF6A6FB8D}" sibTransId="{EE32A60E-9EF7-4FC5-912B-06944DB43B37}"/>
    <dgm:cxn modelId="{42078946-DE35-44D2-800E-181811444032}" srcId="{77CAC22E-DF73-46D6-96CF-A741516CCE7E}" destId="{D803DB47-6F54-49C0-8351-463B6E9CD0A4}" srcOrd="0" destOrd="0" parTransId="{99DA71A0-D3FD-4900-A6AC-B304E336862D}" sibTransId="{CD3FD89D-8AB1-4B7C-9526-1CE768520FCC}"/>
    <dgm:cxn modelId="{C6EA5548-77D7-4317-AAA5-F55C73A62EBD}" type="presOf" srcId="{E0878736-8461-4D32-92AD-95CBF6A6FB8D}" destId="{37F1AC58-D92C-4336-8D63-F67684495D91}" srcOrd="0" destOrd="0" presId="urn:microsoft.com/office/officeart/2005/8/layout/radial4"/>
    <dgm:cxn modelId="{005F172B-9860-4FC5-8406-30FAF3E0F1B2}" type="presOf" srcId="{96264A7C-6F7F-48A1-B24E-00608B1AF82C}" destId="{2854F75E-94B6-40FE-BACF-60D74FFDC4D4}" srcOrd="0" destOrd="0" presId="urn:microsoft.com/office/officeart/2005/8/layout/radial4"/>
    <dgm:cxn modelId="{A6419F83-8386-45EC-A90E-E03FE842335C}" type="presOf" srcId="{1A138F2B-3A63-41FB-A0BD-C30A887DA7F4}" destId="{9C7728EC-602E-4B20-834E-DA7614BAA5ED}" srcOrd="0" destOrd="0" presId="urn:microsoft.com/office/officeart/2005/8/layout/radial4"/>
    <dgm:cxn modelId="{85CA1416-BB1B-4A88-BD47-47274D5C4747}" type="presParOf" srcId="{B58246EF-8268-4B0A-832A-EA9D423A33F2}" destId="{0F8B5021-88C4-4970-B643-04F82968CD8F}" srcOrd="0" destOrd="0" presId="urn:microsoft.com/office/officeart/2005/8/layout/radial4"/>
    <dgm:cxn modelId="{427BBE30-87B3-42C6-AD52-424155C716BA}" type="presParOf" srcId="{B58246EF-8268-4B0A-832A-EA9D423A33F2}" destId="{3A9CDA47-B14D-4E4E-8240-92D5B5367F97}" srcOrd="1" destOrd="0" presId="urn:microsoft.com/office/officeart/2005/8/layout/radial4"/>
    <dgm:cxn modelId="{F0C95892-A8A8-4AEA-8845-CC2BAB27B80D}" type="presParOf" srcId="{B58246EF-8268-4B0A-832A-EA9D423A33F2}" destId="{9AFC139A-4688-4D5D-A1AF-31D464CFCFAF}" srcOrd="2" destOrd="0" presId="urn:microsoft.com/office/officeart/2005/8/layout/radial4"/>
    <dgm:cxn modelId="{479BF1A2-DD11-4695-9469-274A31B4846C}" type="presParOf" srcId="{B58246EF-8268-4B0A-832A-EA9D423A33F2}" destId="{37F1AC58-D92C-4336-8D63-F67684495D91}" srcOrd="3" destOrd="0" presId="urn:microsoft.com/office/officeart/2005/8/layout/radial4"/>
    <dgm:cxn modelId="{07E61195-87CE-4DE9-9265-3C936D47A900}" type="presParOf" srcId="{B58246EF-8268-4B0A-832A-EA9D423A33F2}" destId="{9C7728EC-602E-4B20-834E-DA7614BAA5ED}" srcOrd="4" destOrd="0" presId="urn:microsoft.com/office/officeart/2005/8/layout/radial4"/>
    <dgm:cxn modelId="{BF5F2D0D-4849-4304-9C1C-1DF81F4D49C1}" type="presParOf" srcId="{B58246EF-8268-4B0A-832A-EA9D423A33F2}" destId="{4035AE31-DA53-472C-99F3-26357E4BE2B6}" srcOrd="5" destOrd="0" presId="urn:microsoft.com/office/officeart/2005/8/layout/radial4"/>
    <dgm:cxn modelId="{410CD9EC-19E3-41D3-9133-20B9AECDF63A}" type="presParOf" srcId="{B58246EF-8268-4B0A-832A-EA9D423A33F2}" destId="{2854F75E-94B6-40FE-BACF-60D74FFDC4D4}" srcOrd="6"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86E77-0209-4EB2-9B60-CD5040B181FF}">
      <dsp:nvSpPr>
        <dsp:cNvPr id="0" name=""/>
        <dsp:cNvSpPr/>
      </dsp:nvSpPr>
      <dsp:spPr>
        <a:xfrm>
          <a:off x="738142" y="1767"/>
          <a:ext cx="1703634" cy="889890"/>
        </a:xfrm>
        <a:prstGeom prst="roundRect">
          <a:avLst>
            <a:gd name="adj" fmla="val 10000"/>
          </a:avLst>
        </a:prstGeom>
        <a:solidFill>
          <a:schemeClr val="tx1"/>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tr-TR" sz="2800" kern="1200" dirty="0" smtClean="0">
              <a:latin typeface="Times New Roman" panose="02020603050405020304" pitchFamily="18" charset="0"/>
              <a:cs typeface="Times New Roman" panose="02020603050405020304" pitchFamily="18" charset="0"/>
            </a:rPr>
            <a:t>Doküman (Taslaklar)</a:t>
          </a:r>
          <a:endParaRPr lang="tr-TR" sz="2800" kern="1200" dirty="0">
            <a:latin typeface="Times New Roman" panose="02020603050405020304" pitchFamily="18" charset="0"/>
            <a:cs typeface="Times New Roman" panose="02020603050405020304" pitchFamily="18" charset="0"/>
          </a:endParaRPr>
        </a:p>
      </dsp:txBody>
      <dsp:txXfrm>
        <a:off x="764206" y="27831"/>
        <a:ext cx="1651506" cy="837762"/>
      </dsp:txXfrm>
    </dsp:sp>
    <dsp:sp modelId="{7901D9A4-5E91-4088-859D-9660EE984F65}">
      <dsp:nvSpPr>
        <dsp:cNvPr id="0" name=""/>
        <dsp:cNvSpPr/>
      </dsp:nvSpPr>
      <dsp:spPr>
        <a:xfrm>
          <a:off x="908506" y="891658"/>
          <a:ext cx="202341" cy="501749"/>
        </a:xfrm>
        <a:custGeom>
          <a:avLst/>
          <a:gdLst/>
          <a:ahLst/>
          <a:cxnLst/>
          <a:rect l="0" t="0" r="0" b="0"/>
          <a:pathLst>
            <a:path>
              <a:moveTo>
                <a:pt x="0" y="0"/>
              </a:moveTo>
              <a:lnTo>
                <a:pt x="0" y="501749"/>
              </a:lnTo>
              <a:lnTo>
                <a:pt x="202341" y="501749"/>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78AFF3-BDA9-4192-A9AA-A493C14E5184}">
      <dsp:nvSpPr>
        <dsp:cNvPr id="0" name=""/>
        <dsp:cNvSpPr/>
      </dsp:nvSpPr>
      <dsp:spPr>
        <a:xfrm>
          <a:off x="1110847" y="1057726"/>
          <a:ext cx="2614402" cy="671362"/>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altLang="tr-TR" sz="1400" kern="1200" dirty="0" smtClean="0">
              <a:latin typeface="Times New Roman" panose="02020603050405020304" pitchFamily="18" charset="0"/>
              <a:cs typeface="Times New Roman" panose="02020603050405020304" pitchFamily="18" charset="0"/>
            </a:rPr>
            <a:t>Üzerinde değişiklik yapılması mümkündür.</a:t>
          </a:r>
          <a:endParaRPr lang="tr-TR" sz="1400" kern="1200" dirty="0">
            <a:latin typeface="Times New Roman" panose="02020603050405020304" pitchFamily="18" charset="0"/>
            <a:cs typeface="Times New Roman" panose="02020603050405020304" pitchFamily="18" charset="0"/>
          </a:endParaRPr>
        </a:p>
      </dsp:txBody>
      <dsp:txXfrm>
        <a:off x="1130511" y="1077390"/>
        <a:ext cx="2575074" cy="632034"/>
      </dsp:txXfrm>
    </dsp:sp>
    <dsp:sp modelId="{FC0431B8-A55C-439E-AC90-EDCB7D2D90FD}">
      <dsp:nvSpPr>
        <dsp:cNvPr id="0" name=""/>
        <dsp:cNvSpPr/>
      </dsp:nvSpPr>
      <dsp:spPr>
        <a:xfrm>
          <a:off x="908506" y="891658"/>
          <a:ext cx="202341" cy="1340951"/>
        </a:xfrm>
        <a:custGeom>
          <a:avLst/>
          <a:gdLst/>
          <a:ahLst/>
          <a:cxnLst/>
          <a:rect l="0" t="0" r="0" b="0"/>
          <a:pathLst>
            <a:path>
              <a:moveTo>
                <a:pt x="0" y="0"/>
              </a:moveTo>
              <a:lnTo>
                <a:pt x="0" y="1340951"/>
              </a:lnTo>
              <a:lnTo>
                <a:pt x="202341" y="1340951"/>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04D6A7-5B08-404D-BA27-63A1BC4C1797}">
      <dsp:nvSpPr>
        <dsp:cNvPr id="0" name=""/>
        <dsp:cNvSpPr/>
      </dsp:nvSpPr>
      <dsp:spPr>
        <a:xfrm>
          <a:off x="1110847" y="1896928"/>
          <a:ext cx="2614402" cy="671362"/>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altLang="tr-TR" sz="1400" kern="1200" dirty="0" smtClean="0">
              <a:latin typeface="Times New Roman" panose="02020603050405020304" pitchFamily="18" charset="0"/>
              <a:cs typeface="Times New Roman" panose="02020603050405020304" pitchFamily="18" charset="0"/>
            </a:rPr>
            <a:t>Sahibi üreticisidir ve uygun gördüğü dokümanları imha edebilir.</a:t>
          </a:r>
          <a:endParaRPr lang="tr-TR" sz="1400" kern="1200" dirty="0">
            <a:latin typeface="Times New Roman" panose="02020603050405020304" pitchFamily="18" charset="0"/>
            <a:cs typeface="Times New Roman" panose="02020603050405020304" pitchFamily="18" charset="0"/>
          </a:endParaRPr>
        </a:p>
      </dsp:txBody>
      <dsp:txXfrm>
        <a:off x="1130511" y="1916592"/>
        <a:ext cx="2575074" cy="632034"/>
      </dsp:txXfrm>
    </dsp:sp>
    <dsp:sp modelId="{A5ABE88F-6F59-4721-8D67-A070A9348F75}">
      <dsp:nvSpPr>
        <dsp:cNvPr id="0" name=""/>
        <dsp:cNvSpPr/>
      </dsp:nvSpPr>
      <dsp:spPr>
        <a:xfrm>
          <a:off x="908506" y="891658"/>
          <a:ext cx="202341" cy="2180154"/>
        </a:xfrm>
        <a:custGeom>
          <a:avLst/>
          <a:gdLst/>
          <a:ahLst/>
          <a:cxnLst/>
          <a:rect l="0" t="0" r="0" b="0"/>
          <a:pathLst>
            <a:path>
              <a:moveTo>
                <a:pt x="0" y="0"/>
              </a:moveTo>
              <a:lnTo>
                <a:pt x="0" y="2180154"/>
              </a:lnTo>
              <a:lnTo>
                <a:pt x="202341" y="2180154"/>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56C276-0DB7-4393-AA5B-59208B27BD81}">
      <dsp:nvSpPr>
        <dsp:cNvPr id="0" name=""/>
        <dsp:cNvSpPr/>
      </dsp:nvSpPr>
      <dsp:spPr>
        <a:xfrm>
          <a:off x="1110847" y="2736131"/>
          <a:ext cx="2614402" cy="671362"/>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altLang="tr-TR" sz="1400" kern="1200" dirty="0" smtClean="0">
              <a:latin typeface="Times New Roman" panose="02020603050405020304" pitchFamily="18" charset="0"/>
              <a:cs typeface="Times New Roman" panose="02020603050405020304" pitchFamily="18" charset="0"/>
            </a:rPr>
            <a:t>Düzenlenmesi, tanımlanması ve dosyalanması üreticisinin/sahibinin sorumluluğundadır.</a:t>
          </a:r>
          <a:endParaRPr lang="tr-TR" sz="1400" kern="1200" dirty="0">
            <a:latin typeface="Times New Roman" panose="02020603050405020304" pitchFamily="18" charset="0"/>
            <a:cs typeface="Times New Roman" panose="02020603050405020304" pitchFamily="18" charset="0"/>
          </a:endParaRPr>
        </a:p>
      </dsp:txBody>
      <dsp:txXfrm>
        <a:off x="1130511" y="2755795"/>
        <a:ext cx="2575074" cy="632034"/>
      </dsp:txXfrm>
    </dsp:sp>
    <dsp:sp modelId="{560B69A5-AE81-490A-8BD8-01DC263049CC}">
      <dsp:nvSpPr>
        <dsp:cNvPr id="0" name=""/>
        <dsp:cNvSpPr/>
      </dsp:nvSpPr>
      <dsp:spPr>
        <a:xfrm>
          <a:off x="908506" y="891658"/>
          <a:ext cx="202341" cy="3019356"/>
        </a:xfrm>
        <a:custGeom>
          <a:avLst/>
          <a:gdLst/>
          <a:ahLst/>
          <a:cxnLst/>
          <a:rect l="0" t="0" r="0" b="0"/>
          <a:pathLst>
            <a:path>
              <a:moveTo>
                <a:pt x="0" y="0"/>
              </a:moveTo>
              <a:lnTo>
                <a:pt x="0" y="3019356"/>
              </a:lnTo>
              <a:lnTo>
                <a:pt x="202341" y="3019356"/>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D1767F-A6E8-4EC4-9B1A-71E0ED956A3B}">
      <dsp:nvSpPr>
        <dsp:cNvPr id="0" name=""/>
        <dsp:cNvSpPr/>
      </dsp:nvSpPr>
      <dsp:spPr>
        <a:xfrm>
          <a:off x="1110847" y="3575334"/>
          <a:ext cx="2614402" cy="671362"/>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altLang="tr-TR" sz="1400" kern="1200" dirty="0" smtClean="0">
              <a:latin typeface="Times New Roman" panose="02020603050405020304" pitchFamily="18" charset="0"/>
              <a:cs typeface="Times New Roman" panose="02020603050405020304" pitchFamily="18" charset="0"/>
            </a:rPr>
            <a:t>Dokümanın güvenli bir şekilde depolandığından üreticisi sorumludur.</a:t>
          </a:r>
          <a:endParaRPr lang="tr-TR" sz="1400" kern="1200" dirty="0">
            <a:latin typeface="Times New Roman" panose="02020603050405020304" pitchFamily="18" charset="0"/>
            <a:cs typeface="Times New Roman" panose="02020603050405020304" pitchFamily="18" charset="0"/>
          </a:endParaRPr>
        </a:p>
      </dsp:txBody>
      <dsp:txXfrm>
        <a:off x="1130511" y="3594998"/>
        <a:ext cx="2575074" cy="632034"/>
      </dsp:txXfrm>
    </dsp:sp>
    <dsp:sp modelId="{33D9097F-97E6-4537-B500-4D1621DB5E5B}">
      <dsp:nvSpPr>
        <dsp:cNvPr id="0" name=""/>
        <dsp:cNvSpPr/>
      </dsp:nvSpPr>
      <dsp:spPr>
        <a:xfrm>
          <a:off x="908506" y="891658"/>
          <a:ext cx="202341" cy="3858559"/>
        </a:xfrm>
        <a:custGeom>
          <a:avLst/>
          <a:gdLst/>
          <a:ahLst/>
          <a:cxnLst/>
          <a:rect l="0" t="0" r="0" b="0"/>
          <a:pathLst>
            <a:path>
              <a:moveTo>
                <a:pt x="0" y="0"/>
              </a:moveTo>
              <a:lnTo>
                <a:pt x="0" y="3858559"/>
              </a:lnTo>
              <a:lnTo>
                <a:pt x="202341" y="3858559"/>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7A56EC-1B08-45EB-A9F5-DACAF4C757BB}">
      <dsp:nvSpPr>
        <dsp:cNvPr id="0" name=""/>
        <dsp:cNvSpPr/>
      </dsp:nvSpPr>
      <dsp:spPr>
        <a:xfrm>
          <a:off x="1110847" y="4414536"/>
          <a:ext cx="2614402" cy="671362"/>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altLang="tr-TR" sz="1400" kern="1200" dirty="0" smtClean="0">
              <a:latin typeface="Times New Roman" panose="02020603050405020304" pitchFamily="18" charset="0"/>
              <a:cs typeface="Times New Roman" panose="02020603050405020304" pitchFamily="18" charset="0"/>
            </a:rPr>
            <a:t>Kurumsal bir onay ve/veya kayıt sistemi içerisinde yer almayabilir</a:t>
          </a:r>
          <a:endParaRPr lang="tr-TR" sz="1400" kern="1200" dirty="0">
            <a:latin typeface="Times New Roman" panose="02020603050405020304" pitchFamily="18" charset="0"/>
            <a:cs typeface="Times New Roman" panose="02020603050405020304" pitchFamily="18" charset="0"/>
          </a:endParaRPr>
        </a:p>
      </dsp:txBody>
      <dsp:txXfrm>
        <a:off x="1130511" y="4434200"/>
        <a:ext cx="2575074" cy="632034"/>
      </dsp:txXfrm>
    </dsp:sp>
    <dsp:sp modelId="{27A55E70-DA26-4098-8600-2357E09C05A5}">
      <dsp:nvSpPr>
        <dsp:cNvPr id="0" name=""/>
        <dsp:cNvSpPr/>
      </dsp:nvSpPr>
      <dsp:spPr>
        <a:xfrm>
          <a:off x="5564282" y="1767"/>
          <a:ext cx="1661795" cy="671362"/>
        </a:xfrm>
        <a:prstGeom prst="roundRect">
          <a:avLst>
            <a:gd name="adj" fmla="val 10000"/>
          </a:avLst>
        </a:prstGeom>
        <a:solidFill>
          <a:schemeClr val="tx1"/>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tr-TR" sz="2800" kern="1200" dirty="0" smtClean="0">
              <a:latin typeface="Times New Roman" panose="02020603050405020304" pitchFamily="18" charset="0"/>
              <a:cs typeface="Times New Roman" panose="02020603050405020304" pitchFamily="18" charset="0"/>
            </a:rPr>
            <a:t>Belge</a:t>
          </a:r>
          <a:endParaRPr lang="tr-TR" sz="3600" kern="1200" dirty="0">
            <a:latin typeface="Times New Roman" panose="02020603050405020304" pitchFamily="18" charset="0"/>
            <a:cs typeface="Times New Roman" panose="02020603050405020304" pitchFamily="18" charset="0"/>
          </a:endParaRPr>
        </a:p>
      </dsp:txBody>
      <dsp:txXfrm>
        <a:off x="5583946" y="21431"/>
        <a:ext cx="1622467" cy="632034"/>
      </dsp:txXfrm>
    </dsp:sp>
    <dsp:sp modelId="{457B13CE-32A3-4116-864D-7479AEF50D0F}">
      <dsp:nvSpPr>
        <dsp:cNvPr id="0" name=""/>
        <dsp:cNvSpPr/>
      </dsp:nvSpPr>
      <dsp:spPr>
        <a:xfrm>
          <a:off x="5730462" y="673129"/>
          <a:ext cx="188648" cy="516586"/>
        </a:xfrm>
        <a:custGeom>
          <a:avLst/>
          <a:gdLst/>
          <a:ahLst/>
          <a:cxnLst/>
          <a:rect l="0" t="0" r="0" b="0"/>
          <a:pathLst>
            <a:path>
              <a:moveTo>
                <a:pt x="0" y="0"/>
              </a:moveTo>
              <a:lnTo>
                <a:pt x="0" y="516586"/>
              </a:lnTo>
              <a:lnTo>
                <a:pt x="188648" y="516586"/>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36FA76-B80F-4285-8EBA-68FB046108AB}">
      <dsp:nvSpPr>
        <dsp:cNvPr id="0" name=""/>
        <dsp:cNvSpPr/>
      </dsp:nvSpPr>
      <dsp:spPr>
        <a:xfrm>
          <a:off x="5919110" y="839198"/>
          <a:ext cx="2820977" cy="701036"/>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altLang="tr-TR" sz="1400" kern="1200" dirty="0" smtClean="0">
              <a:latin typeface="Times New Roman" panose="02020603050405020304" pitchFamily="18" charset="0"/>
              <a:cs typeface="Times New Roman" panose="02020603050405020304" pitchFamily="18" charset="0"/>
            </a:rPr>
            <a:t>İçeriğinin değiştirilmesine izin verilmez.</a:t>
          </a:r>
          <a:endParaRPr lang="tr-TR" sz="1400" kern="1200" dirty="0">
            <a:latin typeface="Times New Roman" panose="02020603050405020304" pitchFamily="18" charset="0"/>
            <a:cs typeface="Times New Roman" panose="02020603050405020304" pitchFamily="18" charset="0"/>
          </a:endParaRPr>
        </a:p>
      </dsp:txBody>
      <dsp:txXfrm>
        <a:off x="5939643" y="859731"/>
        <a:ext cx="2779911" cy="659970"/>
      </dsp:txXfrm>
    </dsp:sp>
    <dsp:sp modelId="{8D669088-9168-4313-BF83-978CCA40E5CA}">
      <dsp:nvSpPr>
        <dsp:cNvPr id="0" name=""/>
        <dsp:cNvSpPr/>
      </dsp:nvSpPr>
      <dsp:spPr>
        <a:xfrm>
          <a:off x="5730462" y="673129"/>
          <a:ext cx="188648" cy="1385463"/>
        </a:xfrm>
        <a:custGeom>
          <a:avLst/>
          <a:gdLst/>
          <a:ahLst/>
          <a:cxnLst/>
          <a:rect l="0" t="0" r="0" b="0"/>
          <a:pathLst>
            <a:path>
              <a:moveTo>
                <a:pt x="0" y="0"/>
              </a:moveTo>
              <a:lnTo>
                <a:pt x="0" y="1385463"/>
              </a:lnTo>
              <a:lnTo>
                <a:pt x="188648" y="1385463"/>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CF4C98-B11B-4CE6-AEF8-42EBE835EE83}">
      <dsp:nvSpPr>
        <dsp:cNvPr id="0" name=""/>
        <dsp:cNvSpPr/>
      </dsp:nvSpPr>
      <dsp:spPr>
        <a:xfrm>
          <a:off x="5919110" y="1708074"/>
          <a:ext cx="2820977" cy="701036"/>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altLang="tr-TR" sz="1400" kern="1200" dirty="0" smtClean="0">
              <a:latin typeface="Times New Roman" panose="02020603050405020304" pitchFamily="18" charset="0"/>
              <a:cs typeface="Times New Roman" panose="02020603050405020304" pitchFamily="18" charset="0"/>
            </a:rPr>
            <a:t>Belgeler ancak kurumsal saklama planları çerçevesinde imha edilebilir ve imha işlemi kayıt altına alınır.</a:t>
          </a:r>
          <a:endParaRPr lang="tr-TR" sz="1400" kern="1200" dirty="0">
            <a:latin typeface="Times New Roman" panose="02020603050405020304" pitchFamily="18" charset="0"/>
            <a:cs typeface="Times New Roman" panose="02020603050405020304" pitchFamily="18" charset="0"/>
          </a:endParaRPr>
        </a:p>
      </dsp:txBody>
      <dsp:txXfrm>
        <a:off x="5939643" y="1728607"/>
        <a:ext cx="2779911" cy="659970"/>
      </dsp:txXfrm>
    </dsp:sp>
    <dsp:sp modelId="{4161B87C-FA91-4736-A4CC-E64B2FE54E27}">
      <dsp:nvSpPr>
        <dsp:cNvPr id="0" name=""/>
        <dsp:cNvSpPr/>
      </dsp:nvSpPr>
      <dsp:spPr>
        <a:xfrm>
          <a:off x="5730462" y="673129"/>
          <a:ext cx="188648" cy="2254339"/>
        </a:xfrm>
        <a:custGeom>
          <a:avLst/>
          <a:gdLst/>
          <a:ahLst/>
          <a:cxnLst/>
          <a:rect l="0" t="0" r="0" b="0"/>
          <a:pathLst>
            <a:path>
              <a:moveTo>
                <a:pt x="0" y="0"/>
              </a:moveTo>
              <a:lnTo>
                <a:pt x="0" y="2254339"/>
              </a:lnTo>
              <a:lnTo>
                <a:pt x="188648" y="2254339"/>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397978-9B30-408E-AA95-1FA4AB87C114}">
      <dsp:nvSpPr>
        <dsp:cNvPr id="0" name=""/>
        <dsp:cNvSpPr/>
      </dsp:nvSpPr>
      <dsp:spPr>
        <a:xfrm>
          <a:off x="5919110" y="2576951"/>
          <a:ext cx="2820977" cy="701036"/>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altLang="tr-TR" sz="1400" kern="1200" dirty="0" smtClean="0">
              <a:latin typeface="Times New Roman" panose="02020603050405020304" pitchFamily="18" charset="0"/>
              <a:cs typeface="Times New Roman" panose="02020603050405020304" pitchFamily="18" charset="0"/>
            </a:rPr>
            <a:t>Düzenleme ve tanımlama faaliyetleri kurumsal dosya tasnif planları çerçevesinde yapılır.</a:t>
          </a:r>
          <a:endParaRPr lang="tr-TR" sz="1400" kern="1200" dirty="0">
            <a:latin typeface="Times New Roman" panose="02020603050405020304" pitchFamily="18" charset="0"/>
            <a:cs typeface="Times New Roman" panose="02020603050405020304" pitchFamily="18" charset="0"/>
          </a:endParaRPr>
        </a:p>
      </dsp:txBody>
      <dsp:txXfrm>
        <a:off x="5939643" y="2597484"/>
        <a:ext cx="2779911" cy="659970"/>
      </dsp:txXfrm>
    </dsp:sp>
    <dsp:sp modelId="{CD73CAA9-E1D2-4639-8C4A-31D4CFA3FCE2}">
      <dsp:nvSpPr>
        <dsp:cNvPr id="0" name=""/>
        <dsp:cNvSpPr/>
      </dsp:nvSpPr>
      <dsp:spPr>
        <a:xfrm>
          <a:off x="5730462" y="673129"/>
          <a:ext cx="188648" cy="3123216"/>
        </a:xfrm>
        <a:custGeom>
          <a:avLst/>
          <a:gdLst/>
          <a:ahLst/>
          <a:cxnLst/>
          <a:rect l="0" t="0" r="0" b="0"/>
          <a:pathLst>
            <a:path>
              <a:moveTo>
                <a:pt x="0" y="0"/>
              </a:moveTo>
              <a:lnTo>
                <a:pt x="0" y="3123216"/>
              </a:lnTo>
              <a:lnTo>
                <a:pt x="188648" y="3123216"/>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2EA9DF-E5D1-4046-9D07-725E0D47D42D}">
      <dsp:nvSpPr>
        <dsp:cNvPr id="0" name=""/>
        <dsp:cNvSpPr/>
      </dsp:nvSpPr>
      <dsp:spPr>
        <a:xfrm>
          <a:off x="5919110" y="3445828"/>
          <a:ext cx="2820977" cy="701036"/>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altLang="tr-TR" sz="1400" kern="1200" dirty="0" smtClean="0">
              <a:latin typeface="Times New Roman" panose="02020603050405020304" pitchFamily="18" charset="0"/>
              <a:cs typeface="Times New Roman" panose="02020603050405020304" pitchFamily="18" charset="0"/>
            </a:rPr>
            <a:t>Kurumsal ve bireysel faaliyetlerin delili olduğu için içerik, ilişki ve format bilgisi korunmalıdır.</a:t>
          </a:r>
          <a:endParaRPr lang="tr-TR" sz="1400" kern="1200" dirty="0">
            <a:latin typeface="Times New Roman" panose="02020603050405020304" pitchFamily="18" charset="0"/>
            <a:cs typeface="Times New Roman" panose="02020603050405020304" pitchFamily="18" charset="0"/>
          </a:endParaRPr>
        </a:p>
      </dsp:txBody>
      <dsp:txXfrm>
        <a:off x="5939643" y="3466361"/>
        <a:ext cx="2779911" cy="659970"/>
      </dsp:txXfrm>
    </dsp:sp>
    <dsp:sp modelId="{5699C1C8-B016-4837-A736-E90839716503}">
      <dsp:nvSpPr>
        <dsp:cNvPr id="0" name=""/>
        <dsp:cNvSpPr/>
      </dsp:nvSpPr>
      <dsp:spPr>
        <a:xfrm>
          <a:off x="5730462" y="673129"/>
          <a:ext cx="188648" cy="3992093"/>
        </a:xfrm>
        <a:custGeom>
          <a:avLst/>
          <a:gdLst/>
          <a:ahLst/>
          <a:cxnLst/>
          <a:rect l="0" t="0" r="0" b="0"/>
          <a:pathLst>
            <a:path>
              <a:moveTo>
                <a:pt x="0" y="0"/>
              </a:moveTo>
              <a:lnTo>
                <a:pt x="0" y="3992093"/>
              </a:lnTo>
              <a:lnTo>
                <a:pt x="188648" y="3992093"/>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DDB2D7-D7EF-4D46-AF2B-B0C1C6784AAA}">
      <dsp:nvSpPr>
        <dsp:cNvPr id="0" name=""/>
        <dsp:cNvSpPr/>
      </dsp:nvSpPr>
      <dsp:spPr>
        <a:xfrm>
          <a:off x="5919110" y="4314705"/>
          <a:ext cx="2820977" cy="701036"/>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altLang="tr-TR" sz="1400" kern="1200" dirty="0" smtClean="0">
              <a:latin typeface="Times New Roman" panose="02020603050405020304" pitchFamily="18" charset="0"/>
              <a:cs typeface="Times New Roman" panose="02020603050405020304" pitchFamily="18" charset="0"/>
            </a:rPr>
            <a:t>Yetkili imza ve / veya kurumsal onay bilgisi belgeye fiziksel ya da mantıksal olarak iliştirilmelidir.</a:t>
          </a:r>
        </a:p>
      </dsp:txBody>
      <dsp:txXfrm>
        <a:off x="5939643" y="4335238"/>
        <a:ext cx="2779911" cy="6599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59937-4CDE-48F2-B13A-A6E6B78B74EB}">
      <dsp:nvSpPr>
        <dsp:cNvPr id="0" name=""/>
        <dsp:cNvSpPr/>
      </dsp:nvSpPr>
      <dsp:spPr>
        <a:xfrm>
          <a:off x="0" y="0"/>
          <a:ext cx="3264074" cy="782419"/>
        </a:xfrm>
        <a:prstGeom prst="roundRect">
          <a:avLst>
            <a:gd name="adj" fmla="val 10000"/>
          </a:avLst>
        </a:prstGeom>
        <a:solidFill>
          <a:schemeClr val="bg1"/>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dirty="0" smtClean="0">
              <a:solidFill>
                <a:schemeClr val="tx1"/>
              </a:solidFill>
              <a:latin typeface="Times New Roman" panose="02020603050405020304" pitchFamily="18" charset="0"/>
              <a:cs typeface="Times New Roman" panose="02020603050405020304" pitchFamily="18" charset="0"/>
            </a:rPr>
            <a:t>BİRİM ARŞİVİ</a:t>
          </a:r>
          <a:endParaRPr lang="tr-TR" sz="1900" kern="1200" dirty="0">
            <a:solidFill>
              <a:schemeClr val="tx1"/>
            </a:solidFill>
            <a:latin typeface="Times New Roman" panose="02020603050405020304" pitchFamily="18" charset="0"/>
            <a:cs typeface="Times New Roman" panose="02020603050405020304" pitchFamily="18" charset="0"/>
          </a:endParaRPr>
        </a:p>
      </dsp:txBody>
      <dsp:txXfrm>
        <a:off x="22916" y="22916"/>
        <a:ext cx="2419784" cy="736587"/>
      </dsp:txXfrm>
    </dsp:sp>
    <dsp:sp modelId="{391A0672-AEDC-42E5-9499-7EAD3876D3E2}">
      <dsp:nvSpPr>
        <dsp:cNvPr id="0" name=""/>
        <dsp:cNvSpPr/>
      </dsp:nvSpPr>
      <dsp:spPr>
        <a:xfrm>
          <a:off x="288006" y="912822"/>
          <a:ext cx="3264074" cy="782419"/>
        </a:xfrm>
        <a:prstGeom prst="roundRect">
          <a:avLst>
            <a:gd name="adj" fmla="val 10000"/>
          </a:avLst>
        </a:prstGeom>
        <a:solidFill>
          <a:schemeClr val="bg1"/>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dirty="0" smtClean="0">
              <a:solidFill>
                <a:schemeClr val="tx1"/>
              </a:solidFill>
              <a:latin typeface="Times New Roman" panose="02020603050405020304" pitchFamily="18" charset="0"/>
              <a:cs typeface="Times New Roman" panose="02020603050405020304" pitchFamily="18" charset="0"/>
            </a:rPr>
            <a:t>KURUM ARŞİVİ</a:t>
          </a:r>
          <a:endParaRPr lang="tr-TR" sz="1900" kern="1200" dirty="0">
            <a:solidFill>
              <a:schemeClr val="tx1"/>
            </a:solidFill>
            <a:latin typeface="Times New Roman" panose="02020603050405020304" pitchFamily="18" charset="0"/>
            <a:cs typeface="Times New Roman" panose="02020603050405020304" pitchFamily="18" charset="0"/>
          </a:endParaRPr>
        </a:p>
      </dsp:txBody>
      <dsp:txXfrm>
        <a:off x="310922" y="935738"/>
        <a:ext cx="2421663" cy="736587"/>
      </dsp:txXfrm>
    </dsp:sp>
    <dsp:sp modelId="{E2D53CD6-C282-4860-9030-C4D34CBD339D}">
      <dsp:nvSpPr>
        <dsp:cNvPr id="0" name=""/>
        <dsp:cNvSpPr/>
      </dsp:nvSpPr>
      <dsp:spPr>
        <a:xfrm>
          <a:off x="576013" y="1825644"/>
          <a:ext cx="3264074" cy="782419"/>
        </a:xfrm>
        <a:prstGeom prst="roundRect">
          <a:avLst>
            <a:gd name="adj" fmla="val 10000"/>
          </a:avLst>
        </a:prstGeom>
        <a:solidFill>
          <a:schemeClr val="bg1"/>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dirty="0" smtClean="0">
              <a:solidFill>
                <a:schemeClr val="tx1"/>
              </a:solidFill>
              <a:latin typeface="Times New Roman" panose="02020603050405020304" pitchFamily="18" charset="0"/>
              <a:cs typeface="Times New Roman" panose="02020603050405020304" pitchFamily="18" charset="0"/>
            </a:rPr>
            <a:t>DEVLET ARŞİVLERİ BAŞKANLIĞI</a:t>
          </a:r>
          <a:endParaRPr lang="tr-TR" sz="1900" kern="1200" dirty="0">
            <a:solidFill>
              <a:schemeClr val="tx1"/>
            </a:solidFill>
            <a:latin typeface="Times New Roman" panose="02020603050405020304" pitchFamily="18" charset="0"/>
            <a:cs typeface="Times New Roman" panose="02020603050405020304" pitchFamily="18" charset="0"/>
          </a:endParaRPr>
        </a:p>
      </dsp:txBody>
      <dsp:txXfrm>
        <a:off x="598929" y="1848560"/>
        <a:ext cx="2421663" cy="736587"/>
      </dsp:txXfrm>
    </dsp:sp>
    <dsp:sp modelId="{4B2883E4-C91A-47E5-9D40-111AE38DF10E}">
      <dsp:nvSpPr>
        <dsp:cNvPr id="0" name=""/>
        <dsp:cNvSpPr/>
      </dsp:nvSpPr>
      <dsp:spPr>
        <a:xfrm>
          <a:off x="2755502" y="593334"/>
          <a:ext cx="508572" cy="508572"/>
        </a:xfrm>
        <a:prstGeom prst="downArrow">
          <a:avLst>
            <a:gd name="adj1" fmla="val 55000"/>
            <a:gd name="adj2" fmla="val 45000"/>
          </a:avLst>
        </a:prstGeom>
        <a:solidFill>
          <a:schemeClr val="tx1">
            <a:alpha val="9000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tr-TR" sz="2400" kern="1200" dirty="0">
            <a:solidFill>
              <a:schemeClr val="tx1"/>
            </a:solidFill>
          </a:endParaRPr>
        </a:p>
      </dsp:txBody>
      <dsp:txXfrm>
        <a:off x="2869931" y="593334"/>
        <a:ext cx="279714" cy="382700"/>
      </dsp:txXfrm>
    </dsp:sp>
    <dsp:sp modelId="{40FA7156-5B34-46B2-8E1D-48B029DA3CFE}">
      <dsp:nvSpPr>
        <dsp:cNvPr id="0" name=""/>
        <dsp:cNvSpPr/>
      </dsp:nvSpPr>
      <dsp:spPr>
        <a:xfrm>
          <a:off x="3043508" y="1500940"/>
          <a:ext cx="508572" cy="508572"/>
        </a:xfrm>
        <a:prstGeom prst="downArrow">
          <a:avLst>
            <a:gd name="adj1" fmla="val 55000"/>
            <a:gd name="adj2" fmla="val 45000"/>
          </a:avLst>
        </a:prstGeom>
        <a:solidFill>
          <a:schemeClr val="tx1">
            <a:alpha val="9000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tr-TR" sz="2400" kern="1200" dirty="0">
            <a:solidFill>
              <a:schemeClr val="tx1"/>
            </a:solidFill>
          </a:endParaRPr>
        </a:p>
      </dsp:txBody>
      <dsp:txXfrm>
        <a:off x="3157937" y="1500940"/>
        <a:ext cx="279714" cy="3827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B5021-88C4-4970-B643-04F82968CD8F}">
      <dsp:nvSpPr>
        <dsp:cNvPr id="0" name=""/>
        <dsp:cNvSpPr/>
      </dsp:nvSpPr>
      <dsp:spPr>
        <a:xfrm>
          <a:off x="2155507" y="2277603"/>
          <a:ext cx="1784985" cy="1784985"/>
        </a:xfrm>
        <a:prstGeom prst="ellipse">
          <a:avLst/>
        </a:prstGeom>
        <a:solidFill>
          <a:schemeClr val="lt1">
            <a:hueOff val="0"/>
            <a:satOff val="0"/>
            <a:lumOff val="0"/>
            <a:alphaOff val="0"/>
          </a:schemeClr>
        </a:solidFill>
        <a:ln w="34925"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tr-TR" sz="2500" kern="1200" smtClean="0"/>
            <a:t>Ayıklama ve İmha</a:t>
          </a:r>
          <a:endParaRPr lang="tr-TR" sz="2500" kern="1200" dirty="0"/>
        </a:p>
      </dsp:txBody>
      <dsp:txXfrm>
        <a:off x="2416912" y="2539008"/>
        <a:ext cx="1262175" cy="1262175"/>
      </dsp:txXfrm>
    </dsp:sp>
    <dsp:sp modelId="{3A9CDA47-B14D-4E4E-8240-92D5B5367F97}">
      <dsp:nvSpPr>
        <dsp:cNvPr id="0" name=""/>
        <dsp:cNvSpPr/>
      </dsp:nvSpPr>
      <dsp:spPr>
        <a:xfrm rot="12900000">
          <a:off x="795088" y="1920360"/>
          <a:ext cx="1662736" cy="508720"/>
        </a:xfrm>
        <a:prstGeom prst="lef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sp>
    <dsp:sp modelId="{9AFC139A-4688-4D5D-A1AF-31D464CFCFAF}">
      <dsp:nvSpPr>
        <dsp:cNvPr id="0" name=""/>
        <dsp:cNvSpPr/>
      </dsp:nvSpPr>
      <dsp:spPr>
        <a:xfrm>
          <a:off x="160123" y="1063372"/>
          <a:ext cx="1695735" cy="1356588"/>
        </a:xfrm>
        <a:prstGeom prst="roundRect">
          <a:avLst>
            <a:gd name="adj" fmla="val 10000"/>
          </a:avLst>
        </a:prstGeom>
        <a:solidFill>
          <a:schemeClr val="lt1">
            <a:hueOff val="0"/>
            <a:satOff val="0"/>
            <a:lumOff val="0"/>
            <a:alphaOff val="0"/>
          </a:schemeClr>
        </a:solidFill>
        <a:ln w="34925"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tr-TR" sz="1800" kern="1200" smtClean="0"/>
            <a:t>Belgelere hızlı ulaşımın sağlanması</a:t>
          </a:r>
          <a:endParaRPr lang="tr-TR" sz="1800" kern="1200" dirty="0"/>
        </a:p>
      </dsp:txBody>
      <dsp:txXfrm>
        <a:off x="199856" y="1103105"/>
        <a:ext cx="1616269" cy="1277122"/>
      </dsp:txXfrm>
    </dsp:sp>
    <dsp:sp modelId="{37F1AC58-D92C-4336-8D63-F67684495D91}">
      <dsp:nvSpPr>
        <dsp:cNvPr id="0" name=""/>
        <dsp:cNvSpPr/>
      </dsp:nvSpPr>
      <dsp:spPr>
        <a:xfrm rot="16200000">
          <a:off x="2215897" y="1179607"/>
          <a:ext cx="1664205" cy="508720"/>
        </a:xfrm>
        <a:prstGeom prst="lef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sp>
    <dsp:sp modelId="{9C7728EC-602E-4B20-834E-DA7614BAA5ED}">
      <dsp:nvSpPr>
        <dsp:cNvPr id="0" name=""/>
        <dsp:cNvSpPr/>
      </dsp:nvSpPr>
      <dsp:spPr>
        <a:xfrm>
          <a:off x="2200132" y="0"/>
          <a:ext cx="1695735" cy="1356588"/>
        </a:xfrm>
        <a:prstGeom prst="roundRect">
          <a:avLst>
            <a:gd name="adj" fmla="val 10000"/>
          </a:avLst>
        </a:prstGeom>
        <a:solidFill>
          <a:schemeClr val="lt1">
            <a:hueOff val="0"/>
            <a:satOff val="0"/>
            <a:lumOff val="0"/>
            <a:alphaOff val="0"/>
          </a:schemeClr>
        </a:solidFill>
        <a:ln w="34925"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tr-TR" sz="1800" kern="1200" smtClean="0"/>
            <a:t>Yer darlığına ve karışıklığa son vermek</a:t>
          </a:r>
          <a:endParaRPr lang="tr-TR" sz="1800" kern="1200" dirty="0"/>
        </a:p>
      </dsp:txBody>
      <dsp:txXfrm>
        <a:off x="2239865" y="39733"/>
        <a:ext cx="1616269" cy="1277122"/>
      </dsp:txXfrm>
    </dsp:sp>
    <dsp:sp modelId="{4035AE31-DA53-472C-99F3-26357E4BE2B6}">
      <dsp:nvSpPr>
        <dsp:cNvPr id="0" name=""/>
        <dsp:cNvSpPr/>
      </dsp:nvSpPr>
      <dsp:spPr>
        <a:xfrm rot="19500000">
          <a:off x="3638174" y="1920360"/>
          <a:ext cx="1662736" cy="508720"/>
        </a:xfrm>
        <a:prstGeom prst="lef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sp>
    <dsp:sp modelId="{2854F75E-94B6-40FE-BACF-60D74FFDC4D4}">
      <dsp:nvSpPr>
        <dsp:cNvPr id="0" name=""/>
        <dsp:cNvSpPr/>
      </dsp:nvSpPr>
      <dsp:spPr>
        <a:xfrm>
          <a:off x="4240140" y="1063372"/>
          <a:ext cx="1695735" cy="1356588"/>
        </a:xfrm>
        <a:prstGeom prst="roundRect">
          <a:avLst>
            <a:gd name="adj" fmla="val 10000"/>
          </a:avLst>
        </a:prstGeom>
        <a:solidFill>
          <a:schemeClr val="lt1">
            <a:hueOff val="0"/>
            <a:satOff val="0"/>
            <a:lumOff val="0"/>
            <a:alphaOff val="0"/>
          </a:schemeClr>
        </a:solidFill>
        <a:ln w="34925"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tr-TR" sz="1800" kern="1200" dirty="0" smtClean="0"/>
            <a:t>Belgelerin kolayca düzenlenmesini sağlamak</a:t>
          </a:r>
          <a:endParaRPr lang="tr-TR" sz="1800" kern="1200" dirty="0"/>
        </a:p>
      </dsp:txBody>
      <dsp:txXfrm>
        <a:off x="4279873" y="1103105"/>
        <a:ext cx="1616269" cy="127712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C1CC91-B03F-4A7E-B5A9-89EC6313C83D}" type="datetimeFigureOut">
              <a:rPr lang="tr-TR" smtClean="0"/>
              <a:pPr/>
              <a:t>24.01.2022</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9F7C12-7E4D-492F-B019-CBF5FFEABCBA}" type="slidenum">
              <a:rPr lang="tr-TR" smtClean="0"/>
              <a:pPr/>
              <a:t>‹#›</a:t>
            </a:fld>
            <a:endParaRPr lang="tr-TR"/>
          </a:p>
        </p:txBody>
      </p:sp>
    </p:spTree>
    <p:extLst>
      <p:ext uri="{BB962C8B-B14F-4D97-AF65-F5344CB8AC3E}">
        <p14:creationId xmlns:p14="http://schemas.microsoft.com/office/powerpoint/2010/main" val="1991956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A9F7C12-7E4D-492F-B019-CBF5FFEABCBA}" type="slidenum">
              <a:rPr lang="tr-TR" smtClean="0"/>
              <a:pPr/>
              <a:t>1</a:t>
            </a:fld>
            <a:endParaRPr lang="tr-TR"/>
          </a:p>
        </p:txBody>
      </p:sp>
    </p:spTree>
    <p:extLst>
      <p:ext uri="{BB962C8B-B14F-4D97-AF65-F5344CB8AC3E}">
        <p14:creationId xmlns:p14="http://schemas.microsoft.com/office/powerpoint/2010/main" val="1256977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037CAA7-17BE-4BF3-890F-B371A4BFFCBC}" type="slidenum">
              <a:rPr lang="tr-TR" smtClean="0"/>
              <a:t>33</a:t>
            </a:fld>
            <a:endParaRPr lang="tr-TR"/>
          </a:p>
        </p:txBody>
      </p:sp>
    </p:spTree>
    <p:extLst>
      <p:ext uri="{BB962C8B-B14F-4D97-AF65-F5344CB8AC3E}">
        <p14:creationId xmlns:p14="http://schemas.microsoft.com/office/powerpoint/2010/main" val="2546917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Slayt Görüntüsü Yer Tutucusu 1"/>
          <p:cNvSpPr>
            <a:spLocks noGrp="1" noRot="1" noChangeAspect="1"/>
          </p:cNvSpPr>
          <p:nvPr>
            <p:ph type="sldImg"/>
          </p:nvPr>
        </p:nvSpPr>
        <p:spPr bwMode="auto">
          <a:xfrm>
            <a:off x="1371600" y="1143000"/>
            <a:ext cx="4114800" cy="3086100"/>
          </a:xfrm>
          <a:noFill/>
          <a:ln>
            <a:solidFill>
              <a:srgbClr val="000000"/>
            </a:solidFill>
            <a:miter lim="800000"/>
            <a:headEnd/>
            <a:tailEnd/>
          </a:ln>
        </p:spPr>
      </p:sp>
      <p:sp>
        <p:nvSpPr>
          <p:cNvPr id="210946"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210947"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C7A0DA-47E7-43D8-A48A-734B359FD000}" type="slidenum">
              <a:rPr lang="tr-TR"/>
              <a:pPr fontAlgn="base">
                <a:spcBef>
                  <a:spcPct val="0"/>
                </a:spcBef>
                <a:spcAft>
                  <a:spcPct val="0"/>
                </a:spcAft>
              </a:pPr>
              <a:t>49</a:t>
            </a:fld>
            <a:endParaRPr lang="tr-TR"/>
          </a:p>
        </p:txBody>
      </p:sp>
    </p:spTree>
    <p:extLst>
      <p:ext uri="{BB962C8B-B14F-4D97-AF65-F5344CB8AC3E}">
        <p14:creationId xmlns:p14="http://schemas.microsoft.com/office/powerpoint/2010/main" val="3514461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Slayt Görüntüsü Yer Tutucusu 1"/>
          <p:cNvSpPr>
            <a:spLocks noGrp="1" noRot="1" noChangeAspect="1"/>
          </p:cNvSpPr>
          <p:nvPr>
            <p:ph type="sldImg"/>
          </p:nvPr>
        </p:nvSpPr>
        <p:spPr bwMode="auto">
          <a:xfrm>
            <a:off x="1371600" y="1143000"/>
            <a:ext cx="4114800" cy="3086100"/>
          </a:xfrm>
          <a:noFill/>
          <a:ln>
            <a:solidFill>
              <a:srgbClr val="000000"/>
            </a:solidFill>
            <a:miter lim="800000"/>
            <a:headEnd/>
            <a:tailEnd/>
          </a:ln>
        </p:spPr>
      </p:sp>
      <p:sp>
        <p:nvSpPr>
          <p:cNvPr id="215042"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215043"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27DB0B-DC8B-4AAC-8017-29EF339CEAF9}" type="slidenum">
              <a:rPr lang="tr-TR"/>
              <a:pPr fontAlgn="base">
                <a:spcBef>
                  <a:spcPct val="0"/>
                </a:spcBef>
                <a:spcAft>
                  <a:spcPct val="0"/>
                </a:spcAft>
              </a:pPr>
              <a:t>50</a:t>
            </a:fld>
            <a:endParaRPr lang="tr-TR"/>
          </a:p>
        </p:txBody>
      </p:sp>
    </p:spTree>
    <p:extLst>
      <p:ext uri="{BB962C8B-B14F-4D97-AF65-F5344CB8AC3E}">
        <p14:creationId xmlns:p14="http://schemas.microsoft.com/office/powerpoint/2010/main" val="2757048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Slayt Görüntüsü Yer Tutucusu 1"/>
          <p:cNvSpPr>
            <a:spLocks noGrp="1" noRot="1" noChangeAspect="1"/>
          </p:cNvSpPr>
          <p:nvPr>
            <p:ph type="sldImg"/>
          </p:nvPr>
        </p:nvSpPr>
        <p:spPr bwMode="auto">
          <a:xfrm>
            <a:off x="1371600" y="1143000"/>
            <a:ext cx="4114800" cy="3086100"/>
          </a:xfrm>
          <a:noFill/>
          <a:ln>
            <a:solidFill>
              <a:srgbClr val="000000"/>
            </a:solidFill>
            <a:miter lim="800000"/>
            <a:headEnd/>
            <a:tailEnd/>
          </a:ln>
        </p:spPr>
      </p:sp>
      <p:sp>
        <p:nvSpPr>
          <p:cNvPr id="165890"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165891"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364613-94A6-4F77-8C8C-B02BC0D92799}" type="slidenum">
              <a:rPr lang="tr-TR"/>
              <a:pPr fontAlgn="base">
                <a:spcBef>
                  <a:spcPct val="0"/>
                </a:spcBef>
                <a:spcAft>
                  <a:spcPct val="0"/>
                </a:spcAft>
              </a:pPr>
              <a:t>56</a:t>
            </a:fld>
            <a:endParaRPr lang="tr-TR"/>
          </a:p>
        </p:txBody>
      </p:sp>
    </p:spTree>
    <p:extLst>
      <p:ext uri="{BB962C8B-B14F-4D97-AF65-F5344CB8AC3E}">
        <p14:creationId xmlns:p14="http://schemas.microsoft.com/office/powerpoint/2010/main" val="2739204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7814D7D-EA42-4E86-A307-48F8DF72B256}" type="slidenum">
              <a:rPr lang="tr-TR" smtClean="0"/>
              <a:t>4</a:t>
            </a:fld>
            <a:endParaRPr lang="tr-TR"/>
          </a:p>
        </p:txBody>
      </p:sp>
    </p:spTree>
    <p:extLst>
      <p:ext uri="{BB962C8B-B14F-4D97-AF65-F5344CB8AC3E}">
        <p14:creationId xmlns:p14="http://schemas.microsoft.com/office/powerpoint/2010/main" val="3765501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7814D7D-EA42-4E86-A307-48F8DF72B256}" type="slidenum">
              <a:rPr lang="tr-TR" smtClean="0"/>
              <a:t>5</a:t>
            </a:fld>
            <a:endParaRPr lang="tr-TR"/>
          </a:p>
        </p:txBody>
      </p:sp>
    </p:spTree>
    <p:extLst>
      <p:ext uri="{BB962C8B-B14F-4D97-AF65-F5344CB8AC3E}">
        <p14:creationId xmlns:p14="http://schemas.microsoft.com/office/powerpoint/2010/main" val="3806605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ayt Görüntüsü Yer Tutucusu 1"/>
          <p:cNvSpPr>
            <a:spLocks noGrp="1" noRot="1" noChangeAspect="1"/>
          </p:cNvSpPr>
          <p:nvPr>
            <p:ph type="sldImg"/>
          </p:nvPr>
        </p:nvSpPr>
        <p:spPr bwMode="auto">
          <a:noFill/>
          <a:ln>
            <a:solidFill>
              <a:srgbClr val="000000"/>
            </a:solidFill>
            <a:miter lim="800000"/>
            <a:headEnd/>
            <a:tailEnd/>
          </a:ln>
        </p:spPr>
      </p:sp>
      <p:sp>
        <p:nvSpPr>
          <p:cNvPr id="73730"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79875"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6C1316-9217-4CC7-85B0-6158F2E17CAD}" type="slidenum">
              <a:rPr lang="tr-TR"/>
              <a:pPr fontAlgn="base">
                <a:spcBef>
                  <a:spcPct val="0"/>
                </a:spcBef>
                <a:spcAft>
                  <a:spcPct val="0"/>
                </a:spcAft>
                <a:defRPr/>
              </a:pPr>
              <a:t>14</a:t>
            </a:fld>
            <a:endParaRPr lang="tr-TR"/>
          </a:p>
        </p:txBody>
      </p:sp>
    </p:spTree>
    <p:extLst>
      <p:ext uri="{BB962C8B-B14F-4D97-AF65-F5344CB8AC3E}">
        <p14:creationId xmlns:p14="http://schemas.microsoft.com/office/powerpoint/2010/main" val="2353859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ayt Görüntüsü Yer Tutucusu 1"/>
          <p:cNvSpPr>
            <a:spLocks noGrp="1" noRot="1" noChangeAspect="1"/>
          </p:cNvSpPr>
          <p:nvPr>
            <p:ph type="sldImg"/>
          </p:nvPr>
        </p:nvSpPr>
        <p:spPr bwMode="auto">
          <a:xfrm>
            <a:off x="1371600" y="1143000"/>
            <a:ext cx="4114800" cy="3086100"/>
          </a:xfrm>
          <a:noFill/>
          <a:ln>
            <a:solidFill>
              <a:srgbClr val="000000"/>
            </a:solidFill>
            <a:miter lim="800000"/>
            <a:headEnd/>
            <a:tailEnd/>
          </a:ln>
        </p:spPr>
      </p:sp>
      <p:sp>
        <p:nvSpPr>
          <p:cNvPr id="137218"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137219"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E7782B-BB1A-4B12-BB21-22EE3EC60375}" type="slidenum">
              <a:rPr lang="tr-TR"/>
              <a:pPr fontAlgn="base">
                <a:spcBef>
                  <a:spcPct val="0"/>
                </a:spcBef>
                <a:spcAft>
                  <a:spcPct val="0"/>
                </a:spcAft>
              </a:pPr>
              <a:t>25</a:t>
            </a:fld>
            <a:endParaRPr lang="tr-TR"/>
          </a:p>
        </p:txBody>
      </p:sp>
    </p:spTree>
    <p:extLst>
      <p:ext uri="{BB962C8B-B14F-4D97-AF65-F5344CB8AC3E}">
        <p14:creationId xmlns:p14="http://schemas.microsoft.com/office/powerpoint/2010/main" val="1535155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ayt Görüntüsü Yer Tutucusu 1"/>
          <p:cNvSpPr>
            <a:spLocks noGrp="1" noRot="1" noChangeAspect="1"/>
          </p:cNvSpPr>
          <p:nvPr>
            <p:ph type="sldImg"/>
          </p:nvPr>
        </p:nvSpPr>
        <p:spPr bwMode="auto">
          <a:xfrm>
            <a:off x="1371600" y="1143000"/>
            <a:ext cx="4114800" cy="3086100"/>
          </a:xfrm>
          <a:noFill/>
          <a:ln>
            <a:solidFill>
              <a:srgbClr val="000000"/>
            </a:solidFill>
            <a:miter lim="800000"/>
            <a:headEnd/>
            <a:tailEnd/>
          </a:ln>
        </p:spPr>
      </p:sp>
      <p:sp>
        <p:nvSpPr>
          <p:cNvPr id="139266"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139267"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66150B-10E0-4FE5-8930-119AB4115ED5}" type="slidenum">
              <a:rPr lang="tr-TR"/>
              <a:pPr fontAlgn="base">
                <a:spcBef>
                  <a:spcPct val="0"/>
                </a:spcBef>
                <a:spcAft>
                  <a:spcPct val="0"/>
                </a:spcAft>
              </a:pPr>
              <a:t>26</a:t>
            </a:fld>
            <a:endParaRPr lang="tr-TR"/>
          </a:p>
        </p:txBody>
      </p:sp>
    </p:spTree>
    <p:extLst>
      <p:ext uri="{BB962C8B-B14F-4D97-AF65-F5344CB8AC3E}">
        <p14:creationId xmlns:p14="http://schemas.microsoft.com/office/powerpoint/2010/main" val="2981854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ayt Görüntüsü Yer Tutucusu 1"/>
          <p:cNvSpPr>
            <a:spLocks noGrp="1" noRot="1" noChangeAspect="1"/>
          </p:cNvSpPr>
          <p:nvPr>
            <p:ph type="sldImg"/>
          </p:nvPr>
        </p:nvSpPr>
        <p:spPr bwMode="auto">
          <a:xfrm>
            <a:off x="1371600" y="1143000"/>
            <a:ext cx="4114800" cy="3086100"/>
          </a:xfrm>
          <a:noFill/>
          <a:ln>
            <a:solidFill>
              <a:srgbClr val="000000"/>
            </a:solidFill>
            <a:miter lim="800000"/>
            <a:headEnd/>
            <a:tailEnd/>
          </a:ln>
        </p:spPr>
      </p:sp>
      <p:sp>
        <p:nvSpPr>
          <p:cNvPr id="157698"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157699"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72453F-147D-4291-98E6-A7E5899991E0}" type="slidenum">
              <a:rPr lang="tr-TR"/>
              <a:pPr fontAlgn="base">
                <a:spcBef>
                  <a:spcPct val="0"/>
                </a:spcBef>
                <a:spcAft>
                  <a:spcPct val="0"/>
                </a:spcAft>
              </a:pPr>
              <a:t>27</a:t>
            </a:fld>
            <a:endParaRPr lang="tr-TR"/>
          </a:p>
        </p:txBody>
      </p:sp>
    </p:spTree>
    <p:extLst>
      <p:ext uri="{BB962C8B-B14F-4D97-AF65-F5344CB8AC3E}">
        <p14:creationId xmlns:p14="http://schemas.microsoft.com/office/powerpoint/2010/main" val="305069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Slayt Görüntüsü Yer Tutucusu 1"/>
          <p:cNvSpPr>
            <a:spLocks noGrp="1" noRot="1" noChangeAspect="1"/>
          </p:cNvSpPr>
          <p:nvPr>
            <p:ph type="sldImg"/>
          </p:nvPr>
        </p:nvSpPr>
        <p:spPr bwMode="auto">
          <a:xfrm>
            <a:off x="1371600" y="1143000"/>
            <a:ext cx="4114800" cy="3086100"/>
          </a:xfrm>
          <a:noFill/>
          <a:ln>
            <a:solidFill>
              <a:srgbClr val="000000"/>
            </a:solidFill>
            <a:miter lim="800000"/>
            <a:headEnd/>
            <a:tailEnd/>
          </a:ln>
        </p:spPr>
      </p:sp>
      <p:sp>
        <p:nvSpPr>
          <p:cNvPr id="165890"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165891"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364613-94A6-4F77-8C8C-B02BC0D92799}" type="slidenum">
              <a:rPr lang="tr-TR"/>
              <a:pPr fontAlgn="base">
                <a:spcBef>
                  <a:spcPct val="0"/>
                </a:spcBef>
                <a:spcAft>
                  <a:spcPct val="0"/>
                </a:spcAft>
              </a:pPr>
              <a:t>28</a:t>
            </a:fld>
            <a:endParaRPr lang="tr-TR"/>
          </a:p>
        </p:txBody>
      </p:sp>
    </p:spTree>
    <p:extLst>
      <p:ext uri="{BB962C8B-B14F-4D97-AF65-F5344CB8AC3E}">
        <p14:creationId xmlns:p14="http://schemas.microsoft.com/office/powerpoint/2010/main" val="4175423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A9F7C12-7E4D-492F-B019-CBF5FFEABCBA}" type="slidenum">
              <a:rPr lang="tr-TR" smtClean="0"/>
              <a:pPr/>
              <a:t>29</a:t>
            </a:fld>
            <a:endParaRPr lang="tr-TR"/>
          </a:p>
        </p:txBody>
      </p:sp>
    </p:spTree>
    <p:extLst>
      <p:ext uri="{BB962C8B-B14F-4D97-AF65-F5344CB8AC3E}">
        <p14:creationId xmlns:p14="http://schemas.microsoft.com/office/powerpoint/2010/main" val="3771507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A23720DD-5B6D-40BF-8493-A6B52D484E6B}" type="datetimeFigureOut">
              <a:rPr lang="tr-TR" smtClean="0"/>
              <a:pPr/>
              <a:t>24.01.2022</a:t>
            </a:fld>
            <a:endParaRPr lang="tr-TR"/>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tr-TR"/>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F302176B-0E47-46AC-8F43-DAB4B8A37D06}" type="slidenum">
              <a:rPr lang="tr-TR" smtClean="0"/>
              <a:pPr/>
              <a:t>‹#›</a:t>
            </a:fld>
            <a:endParaRPr lang="tr-TR"/>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229188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24.01.2022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890895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24.01.2022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53655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24.01.2022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393663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A23720DD-5B6D-40BF-8493-A6B52D484E6B}" type="datetimeFigureOut">
              <a:rPr lang="tr-TR" smtClean="0"/>
              <a:pPr/>
              <a:t>24.01.2022</a:t>
            </a:fld>
            <a:endParaRPr lang="tr-TR"/>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tr-TR"/>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F302176B-0E47-46AC-8F43-DAB4B8A37D06}" type="slidenum">
              <a:rPr lang="tr-TR" smtClean="0"/>
              <a:pPr/>
              <a:t>‹#›</a:t>
            </a:fld>
            <a:endParaRPr lang="tr-TR"/>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10445982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pPr/>
              <a:t>24.01.2022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30074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pPr/>
              <a:t>24.01.2022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469988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pPr/>
              <a:t>24.01.2022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333934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pPr/>
              <a:t>24.01.2022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71161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A23720DD-5B6D-40BF-8493-A6B52D484E6B}" type="datetimeFigureOut">
              <a:rPr lang="tr-TR" smtClean="0"/>
              <a:pPr/>
              <a:t>24.01.2022</a:t>
            </a:fld>
            <a:endParaRPr lang="tr-TR"/>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F302176B-0E47-46AC-8F43-DAB4B8A37D06}" type="slidenum">
              <a:rPr lang="tr-TR" smtClean="0"/>
              <a:pPr/>
              <a:t>‹#›</a:t>
            </a:fld>
            <a:endParaRPr lang="tr-TR"/>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16335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A23720DD-5B6D-40BF-8493-A6B52D484E6B}" type="datetimeFigureOut">
              <a:rPr lang="tr-TR" smtClean="0"/>
              <a:pPr/>
              <a:t>24.01.2022</a:t>
            </a:fld>
            <a:endParaRPr lang="tr-TR"/>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F302176B-0E47-46AC-8F43-DAB4B8A37D06}" type="slidenum">
              <a:rPr lang="tr-TR" smtClean="0"/>
              <a:pPr/>
              <a:t>‹#›</a:t>
            </a:fld>
            <a:endParaRPr lang="tr-TR"/>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94453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A23720DD-5B6D-40BF-8493-A6B52D484E6B}" type="datetimeFigureOut">
              <a:rPr lang="tr-TR" smtClean="0"/>
              <a:pPr/>
              <a:t>24.01.2022</a:t>
            </a:fld>
            <a:endParaRPr lang="tr-TR"/>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tr-TR"/>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F302176B-0E47-46AC-8F43-DAB4B8A37D06}" type="slidenum">
              <a:rPr lang="tr-TR" smtClean="0"/>
              <a:pPr/>
              <a:t>‹#›</a:t>
            </a:fld>
            <a:endParaRPr lang="tr-TR"/>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351205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jpeg"/><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9.emf"/></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1.jpeg"/><Relationship Id="rId4" Type="http://schemas.openxmlformats.org/officeDocument/2006/relationships/image" Target="../media/image24.png"/></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28.png"/></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3808" y="2870715"/>
            <a:ext cx="3685010" cy="3565909"/>
          </a:xfrm>
          <a:prstGeom prst="flowChartConnector">
            <a:avLst/>
          </a:prstGeom>
        </p:spPr>
      </p:pic>
      <p:sp>
        <p:nvSpPr>
          <p:cNvPr id="7" name="Başlık 1"/>
          <p:cNvSpPr>
            <a:spLocks noGrp="1"/>
          </p:cNvSpPr>
          <p:nvPr/>
        </p:nvSpPr>
        <p:spPr>
          <a:xfrm>
            <a:off x="2591594" y="4059945"/>
            <a:ext cx="3384550" cy="1187450"/>
          </a:xfrm>
          <a:prstGeom prst="rect">
            <a:avLst/>
          </a:prstGeom>
          <a:ln>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tr-TR" sz="1600" b="1" dirty="0" smtClean="0">
              <a:solidFill>
                <a:schemeClr val="tx1">
                  <a:lumMod val="85000"/>
                  <a:lumOff val="15000"/>
                </a:schemeClr>
              </a:solidFill>
              <a:effectLst>
                <a:outerShdw blurRad="38100" dist="38100" dir="2700000" algn="tl">
                  <a:srgbClr val="000000">
                    <a:alpha val="43137"/>
                  </a:srgbClr>
                </a:outerShdw>
              </a:effectLst>
              <a:latin typeface="Baskerville Old Face" pitchFamily="18" charset="0"/>
            </a:endParaRPr>
          </a:p>
          <a:p>
            <a:pPr fontAlgn="auto">
              <a:spcAft>
                <a:spcPts val="0"/>
              </a:spcAft>
              <a:defRPr/>
            </a:pPr>
            <a:endParaRPr lang="tr-TR" sz="1600" b="1" dirty="0">
              <a:solidFill>
                <a:schemeClr val="tx1">
                  <a:lumMod val="85000"/>
                  <a:lumOff val="15000"/>
                </a:schemeClr>
              </a:solidFill>
              <a:effectLst>
                <a:outerShdw blurRad="38100" dist="38100" dir="2700000" algn="tl">
                  <a:srgbClr val="000000">
                    <a:alpha val="43137"/>
                  </a:srgbClr>
                </a:outerShdw>
              </a:effectLst>
              <a:latin typeface="Baskerville Old Face" pitchFamily="18" charset="0"/>
            </a:endParaRPr>
          </a:p>
          <a:p>
            <a:pPr fontAlgn="auto">
              <a:spcAft>
                <a:spcPts val="0"/>
              </a:spcAft>
              <a:defRPr/>
            </a:pPr>
            <a:endParaRPr lang="tr-TR" sz="1600" b="1" dirty="0" smtClean="0">
              <a:solidFill>
                <a:schemeClr val="tx1">
                  <a:lumMod val="85000"/>
                  <a:lumOff val="15000"/>
                </a:schemeClr>
              </a:solidFill>
              <a:effectLst>
                <a:outerShdw blurRad="38100" dist="38100" dir="2700000" algn="tl">
                  <a:srgbClr val="000000">
                    <a:alpha val="43137"/>
                  </a:srgbClr>
                </a:outerShdw>
              </a:effectLst>
              <a:latin typeface="Baskerville Old Face" pitchFamily="18" charset="0"/>
            </a:endParaRPr>
          </a:p>
          <a:p>
            <a:pPr fontAlgn="auto">
              <a:spcAft>
                <a:spcPts val="0"/>
              </a:spcAft>
              <a:defRPr/>
            </a:pPr>
            <a:endParaRPr lang="tr-TR" sz="1600" b="1" dirty="0">
              <a:solidFill>
                <a:schemeClr val="tx1">
                  <a:lumMod val="85000"/>
                  <a:lumOff val="15000"/>
                </a:schemeClr>
              </a:solidFill>
              <a:effectLst>
                <a:outerShdw blurRad="38100" dist="38100" dir="2700000" algn="tl">
                  <a:srgbClr val="000000">
                    <a:alpha val="43137"/>
                  </a:srgbClr>
                </a:outerShdw>
              </a:effectLst>
              <a:latin typeface="Baskerville Old Face" pitchFamily="18" charset="0"/>
            </a:endParaRPr>
          </a:p>
          <a:p>
            <a:pPr fontAlgn="auto">
              <a:spcAft>
                <a:spcPts val="0"/>
              </a:spcAft>
              <a:defRPr/>
            </a:pPr>
            <a:endParaRPr lang="tr-TR" sz="1600" b="1" dirty="0" smtClean="0">
              <a:solidFill>
                <a:schemeClr val="tx1">
                  <a:lumMod val="85000"/>
                  <a:lumOff val="15000"/>
                </a:schemeClr>
              </a:solidFill>
              <a:effectLst>
                <a:outerShdw blurRad="38100" dist="38100" dir="2700000" algn="tl">
                  <a:srgbClr val="000000">
                    <a:alpha val="43137"/>
                  </a:srgbClr>
                </a:outerShdw>
              </a:effectLst>
              <a:latin typeface="Baskerville Old Face" pitchFamily="18" charset="0"/>
            </a:endParaRPr>
          </a:p>
          <a:p>
            <a:pPr fontAlgn="auto">
              <a:spcAft>
                <a:spcPts val="0"/>
              </a:spcAft>
              <a:defRPr/>
            </a:pPr>
            <a:endParaRPr lang="tr-TR" sz="1600" b="1" dirty="0">
              <a:solidFill>
                <a:schemeClr val="tx1">
                  <a:lumMod val="85000"/>
                  <a:lumOff val="15000"/>
                </a:schemeClr>
              </a:solidFill>
              <a:effectLst>
                <a:outerShdw blurRad="38100" dist="38100" dir="2700000" algn="tl">
                  <a:srgbClr val="000000">
                    <a:alpha val="43137"/>
                  </a:srgbClr>
                </a:outerShdw>
              </a:effectLst>
              <a:latin typeface="Baskerville Old Face" pitchFamily="18" charset="0"/>
            </a:endParaRPr>
          </a:p>
          <a:p>
            <a:pPr fontAlgn="auto">
              <a:spcAft>
                <a:spcPts val="0"/>
              </a:spcAft>
              <a:defRPr/>
            </a:pPr>
            <a:endParaRPr lang="tr-TR" sz="1600" b="1" dirty="0" smtClean="0">
              <a:solidFill>
                <a:schemeClr val="tx1">
                  <a:lumMod val="85000"/>
                  <a:lumOff val="15000"/>
                </a:schemeClr>
              </a:solidFill>
              <a:effectLst>
                <a:outerShdw blurRad="38100" dist="38100" dir="2700000" algn="tl">
                  <a:srgbClr val="000000">
                    <a:alpha val="43137"/>
                  </a:srgbClr>
                </a:outerShdw>
              </a:effectLst>
              <a:latin typeface="Baskerville Old Face" pitchFamily="18" charset="0"/>
            </a:endParaRPr>
          </a:p>
          <a:p>
            <a:pPr fontAlgn="auto">
              <a:spcAft>
                <a:spcPts val="0"/>
              </a:spcAft>
              <a:defRPr/>
            </a:pPr>
            <a:endParaRPr lang="tr-TR" sz="1600" b="1" dirty="0">
              <a:solidFill>
                <a:schemeClr val="tx1">
                  <a:lumMod val="85000"/>
                  <a:lumOff val="15000"/>
                </a:schemeClr>
              </a:solidFill>
              <a:effectLst>
                <a:outerShdw blurRad="38100" dist="38100" dir="2700000" algn="tl">
                  <a:srgbClr val="000000">
                    <a:alpha val="43137"/>
                  </a:srgbClr>
                </a:outerShdw>
              </a:effectLst>
              <a:latin typeface="Baskerville Old Face" pitchFamily="18" charset="0"/>
            </a:endParaRPr>
          </a:p>
          <a:p>
            <a:pPr fontAlgn="auto">
              <a:spcAft>
                <a:spcPts val="0"/>
              </a:spcAft>
              <a:defRPr/>
            </a:pPr>
            <a:endParaRPr lang="tr-TR" sz="1600" b="1" dirty="0" smtClean="0">
              <a:solidFill>
                <a:schemeClr val="tx1">
                  <a:lumMod val="85000"/>
                  <a:lumOff val="15000"/>
                </a:schemeClr>
              </a:solidFill>
              <a:effectLst>
                <a:outerShdw blurRad="38100" dist="38100" dir="2700000" algn="tl">
                  <a:srgbClr val="000000">
                    <a:alpha val="43137"/>
                  </a:srgbClr>
                </a:outerShdw>
              </a:effectLst>
              <a:latin typeface="Baskerville Old Face" pitchFamily="18" charset="0"/>
            </a:endParaRPr>
          </a:p>
          <a:p>
            <a:pPr fontAlgn="auto">
              <a:spcAft>
                <a:spcPts val="0"/>
              </a:spcAft>
              <a:defRPr/>
            </a:pPr>
            <a:endParaRPr lang="tr-TR" sz="1600" b="1" dirty="0">
              <a:solidFill>
                <a:schemeClr val="tx1">
                  <a:lumMod val="85000"/>
                  <a:lumOff val="15000"/>
                </a:schemeClr>
              </a:solidFill>
              <a:effectLst>
                <a:outerShdw blurRad="38100" dist="38100" dir="2700000" algn="tl">
                  <a:srgbClr val="000000">
                    <a:alpha val="43137"/>
                  </a:srgbClr>
                </a:outerShdw>
              </a:effectLst>
              <a:latin typeface="Baskerville Old Face" pitchFamily="18" charset="0"/>
            </a:endParaRPr>
          </a:p>
          <a:p>
            <a:pPr fontAlgn="auto">
              <a:spcAft>
                <a:spcPts val="0"/>
              </a:spcAft>
              <a:defRPr/>
            </a:pPr>
            <a:endParaRPr lang="tr-TR" sz="1600" b="1" dirty="0">
              <a:solidFill>
                <a:schemeClr val="tx1">
                  <a:lumMod val="85000"/>
                  <a:lumOff val="15000"/>
                </a:schemeClr>
              </a:solidFill>
              <a:effectLst>
                <a:outerShdw blurRad="38100" dist="38100" dir="2700000" algn="tl">
                  <a:srgbClr val="000000">
                    <a:alpha val="43137"/>
                  </a:srgbClr>
                </a:outerShdw>
              </a:effectLst>
              <a:latin typeface="Baskerville Old Face" pitchFamily="18" charset="0"/>
            </a:endParaRPr>
          </a:p>
          <a:p>
            <a:pPr fontAlgn="auto">
              <a:spcAft>
                <a:spcPts val="0"/>
              </a:spcAft>
              <a:defRPr/>
            </a:pPr>
            <a:endParaRPr lang="tr-TR" sz="1600" b="1" dirty="0" smtClean="0">
              <a:solidFill>
                <a:schemeClr val="tx1">
                  <a:lumMod val="85000"/>
                  <a:lumOff val="15000"/>
                </a:schemeClr>
              </a:solidFill>
              <a:effectLst>
                <a:outerShdw blurRad="38100" dist="38100" dir="2700000" algn="tl">
                  <a:srgbClr val="000000">
                    <a:alpha val="43137"/>
                  </a:srgbClr>
                </a:outerShdw>
              </a:effectLst>
              <a:latin typeface="Baskerville Old Face" pitchFamily="18" charset="0"/>
            </a:endParaRPr>
          </a:p>
          <a:p>
            <a:pPr fontAlgn="auto">
              <a:spcAft>
                <a:spcPts val="0"/>
              </a:spcAft>
              <a:defRPr/>
            </a:pPr>
            <a:endParaRPr lang="tr-TR" sz="1600" b="1" dirty="0" smtClean="0">
              <a:solidFill>
                <a:schemeClr val="tx1">
                  <a:lumMod val="85000"/>
                  <a:lumOff val="15000"/>
                </a:schemeClr>
              </a:solidFill>
              <a:effectLst>
                <a:outerShdw blurRad="38100" dist="38100" dir="2700000" algn="tl">
                  <a:srgbClr val="000000">
                    <a:alpha val="43137"/>
                  </a:srgbClr>
                </a:outerShdw>
              </a:effectLst>
              <a:latin typeface="Baskerville Old Face" pitchFamily="18" charset="0"/>
            </a:endParaRPr>
          </a:p>
          <a:p>
            <a:pPr fontAlgn="auto">
              <a:spcAft>
                <a:spcPts val="0"/>
              </a:spcAft>
              <a:defRPr/>
            </a:pPr>
            <a:endParaRPr lang="tr-TR" sz="1600" b="1" dirty="0">
              <a:solidFill>
                <a:schemeClr val="tx1">
                  <a:lumMod val="85000"/>
                  <a:lumOff val="15000"/>
                </a:schemeClr>
              </a:solidFill>
              <a:effectLst>
                <a:outerShdw blurRad="38100" dist="38100" dir="2700000" algn="tl">
                  <a:srgbClr val="000000">
                    <a:alpha val="43137"/>
                  </a:srgbClr>
                </a:outerShdw>
              </a:effectLst>
              <a:latin typeface="Baskerville Old Face" pitchFamily="18" charset="0"/>
            </a:endParaRPr>
          </a:p>
          <a:p>
            <a:pPr fontAlgn="auto">
              <a:spcAft>
                <a:spcPts val="0"/>
              </a:spcAft>
              <a:defRPr/>
            </a:pPr>
            <a:endParaRPr lang="tr-TR" sz="1600" b="1" dirty="0" smtClean="0">
              <a:solidFill>
                <a:schemeClr val="tx1">
                  <a:lumMod val="85000"/>
                  <a:lumOff val="15000"/>
                </a:schemeClr>
              </a:solidFill>
              <a:effectLst>
                <a:outerShdw blurRad="38100" dist="38100" dir="2700000" algn="tl">
                  <a:srgbClr val="000000">
                    <a:alpha val="43137"/>
                  </a:srgbClr>
                </a:outerShdw>
              </a:effectLst>
              <a:latin typeface="Baskerville Old Face" pitchFamily="18" charset="0"/>
            </a:endParaRPr>
          </a:p>
          <a:p>
            <a:pPr fontAlgn="auto">
              <a:spcAft>
                <a:spcPts val="0"/>
              </a:spcAft>
              <a:defRPr/>
            </a:pPr>
            <a:endParaRPr lang="tr-TR" sz="1600" b="1" dirty="0" smtClean="0">
              <a:solidFill>
                <a:schemeClr val="tx1">
                  <a:lumMod val="85000"/>
                  <a:lumOff val="15000"/>
                </a:schemeClr>
              </a:solidFill>
              <a:effectLst>
                <a:outerShdw blurRad="38100" dist="38100" dir="2700000" algn="tl">
                  <a:srgbClr val="000000">
                    <a:alpha val="43137"/>
                  </a:srgbClr>
                </a:outerShdw>
              </a:effectLst>
              <a:latin typeface="Baskerville Old Face" pitchFamily="18" charset="0"/>
            </a:endParaRPr>
          </a:p>
          <a:p>
            <a:pPr fontAlgn="auto">
              <a:spcAft>
                <a:spcPts val="0"/>
              </a:spcAft>
              <a:defRPr/>
            </a:pPr>
            <a:endParaRPr lang="tr-TR" sz="1600" b="1" dirty="0">
              <a:solidFill>
                <a:schemeClr val="tx1">
                  <a:lumMod val="85000"/>
                  <a:lumOff val="15000"/>
                </a:schemeClr>
              </a:solidFill>
              <a:effectLst>
                <a:outerShdw blurRad="38100" dist="38100" dir="2700000" algn="tl">
                  <a:srgbClr val="000000">
                    <a:alpha val="43137"/>
                  </a:srgbClr>
                </a:outerShdw>
              </a:effectLst>
              <a:latin typeface="Baskerville Old Face" pitchFamily="18" charset="0"/>
            </a:endParaRPr>
          </a:p>
          <a:p>
            <a:pPr fontAlgn="auto">
              <a:spcAft>
                <a:spcPts val="0"/>
              </a:spcAft>
              <a:defRPr/>
            </a:pPr>
            <a:endParaRPr lang="tr-TR" sz="1600" b="1" dirty="0" smtClean="0">
              <a:solidFill>
                <a:schemeClr val="tx1">
                  <a:lumMod val="85000"/>
                  <a:lumOff val="15000"/>
                </a:schemeClr>
              </a:solidFill>
              <a:effectLst>
                <a:outerShdw blurRad="38100" dist="38100" dir="2700000" algn="tl">
                  <a:srgbClr val="000000">
                    <a:alpha val="43137"/>
                  </a:srgbClr>
                </a:outerShdw>
              </a:effectLst>
              <a:latin typeface="Baskerville Old Face" pitchFamily="18" charset="0"/>
            </a:endParaRPr>
          </a:p>
          <a:p>
            <a:pPr fontAlgn="auto">
              <a:spcAft>
                <a:spcPts val="0"/>
              </a:spcAft>
              <a:defRPr/>
            </a:pPr>
            <a:endParaRPr lang="tr-TR" sz="1600" b="1" dirty="0">
              <a:solidFill>
                <a:schemeClr val="tx1">
                  <a:lumMod val="85000"/>
                  <a:lumOff val="15000"/>
                </a:schemeClr>
              </a:solidFill>
              <a:effectLst>
                <a:outerShdw blurRad="38100" dist="38100" dir="2700000" algn="tl">
                  <a:srgbClr val="000000">
                    <a:alpha val="43137"/>
                  </a:srgbClr>
                </a:outerShdw>
              </a:effectLst>
              <a:latin typeface="Baskerville Old Face" pitchFamily="18" charset="0"/>
            </a:endParaRPr>
          </a:p>
          <a:p>
            <a:pPr fontAlgn="auto">
              <a:spcAft>
                <a:spcPts val="0"/>
              </a:spcAft>
              <a:defRPr/>
            </a:pPr>
            <a:endParaRPr lang="tr-TR" sz="1600" b="1" dirty="0" smtClean="0">
              <a:solidFill>
                <a:schemeClr val="tx1">
                  <a:lumMod val="85000"/>
                  <a:lumOff val="15000"/>
                </a:schemeClr>
              </a:solidFill>
              <a:effectLst>
                <a:outerShdw blurRad="38100" dist="38100" dir="2700000" algn="tl">
                  <a:srgbClr val="000000">
                    <a:alpha val="43137"/>
                  </a:srgbClr>
                </a:outerShdw>
              </a:effectLst>
              <a:latin typeface="Baskerville Old Face" pitchFamily="18" charset="0"/>
            </a:endParaRPr>
          </a:p>
          <a:p>
            <a:pPr fontAlgn="auto">
              <a:spcAft>
                <a:spcPts val="0"/>
              </a:spcAft>
              <a:defRPr/>
            </a:pPr>
            <a:endParaRPr lang="tr-TR" sz="1600" b="1" dirty="0">
              <a:solidFill>
                <a:schemeClr val="tx1">
                  <a:lumMod val="85000"/>
                  <a:lumOff val="15000"/>
                </a:schemeClr>
              </a:solidFill>
              <a:effectLst>
                <a:outerShdw blurRad="38100" dist="38100" dir="2700000" algn="tl">
                  <a:srgbClr val="000000">
                    <a:alpha val="43137"/>
                  </a:srgbClr>
                </a:outerShdw>
              </a:effectLst>
              <a:latin typeface="Baskerville Old Face" pitchFamily="18" charset="0"/>
            </a:endParaRPr>
          </a:p>
          <a:p>
            <a:pPr fontAlgn="auto">
              <a:spcAft>
                <a:spcPts val="0"/>
              </a:spcAft>
              <a:defRPr/>
            </a:pPr>
            <a:endParaRPr lang="tr-TR" sz="1600" b="1" dirty="0" smtClean="0">
              <a:solidFill>
                <a:schemeClr val="tx1">
                  <a:lumMod val="85000"/>
                  <a:lumOff val="15000"/>
                </a:schemeClr>
              </a:solidFill>
              <a:effectLst>
                <a:outerShdw blurRad="38100" dist="38100" dir="2700000" algn="tl">
                  <a:srgbClr val="000000">
                    <a:alpha val="43137"/>
                  </a:srgbClr>
                </a:outerShdw>
              </a:effectLst>
              <a:latin typeface="Baskerville Old Face" pitchFamily="18" charset="0"/>
            </a:endParaRPr>
          </a:p>
          <a:p>
            <a:pPr fontAlgn="auto">
              <a:spcAft>
                <a:spcPts val="0"/>
              </a:spcAft>
              <a:defRPr/>
            </a:pPr>
            <a:endParaRPr lang="tr-TR" sz="1600" b="1" dirty="0">
              <a:solidFill>
                <a:schemeClr val="tx1">
                  <a:lumMod val="85000"/>
                  <a:lumOff val="15000"/>
                </a:schemeClr>
              </a:solidFill>
              <a:effectLst>
                <a:outerShdw blurRad="38100" dist="38100" dir="2700000" algn="tl">
                  <a:srgbClr val="000000">
                    <a:alpha val="43137"/>
                  </a:srgbClr>
                </a:outerShdw>
              </a:effectLst>
              <a:latin typeface="Baskerville Old Face" pitchFamily="18" charset="0"/>
            </a:endParaRPr>
          </a:p>
          <a:p>
            <a:pPr fontAlgn="auto">
              <a:spcAft>
                <a:spcPts val="0"/>
              </a:spcAft>
              <a:defRPr/>
            </a:pPr>
            <a:endParaRPr lang="tr-TR" sz="1600" b="1" dirty="0" smtClean="0">
              <a:solidFill>
                <a:schemeClr val="tx1">
                  <a:lumMod val="85000"/>
                  <a:lumOff val="1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fontAlgn="auto">
              <a:spcAft>
                <a:spcPts val="0"/>
              </a:spcAft>
              <a:defRPr/>
            </a:pPr>
            <a:endParaRPr lang="tr-TR" sz="1600" b="1" dirty="0">
              <a:solidFill>
                <a:schemeClr val="tx1">
                  <a:lumMod val="85000"/>
                  <a:lumOff val="1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fontAlgn="auto">
              <a:spcAft>
                <a:spcPts val="0"/>
              </a:spcAft>
              <a:defRPr/>
            </a:pPr>
            <a:endParaRPr lang="tr-TR" sz="1600" b="1" dirty="0" smtClean="0">
              <a:solidFill>
                <a:schemeClr val="tx1">
                  <a:lumMod val="85000"/>
                  <a:lumOff val="1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fontAlgn="auto">
              <a:spcAft>
                <a:spcPts val="0"/>
              </a:spcAft>
              <a:defRPr/>
            </a:pPr>
            <a:endParaRPr lang="tr-TR" sz="1600" b="1" dirty="0">
              <a:solidFill>
                <a:schemeClr val="tx1">
                  <a:lumMod val="85000"/>
                  <a:lumOff val="1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fontAlgn="auto">
              <a:spcAft>
                <a:spcPts val="0"/>
              </a:spcAft>
              <a:defRPr/>
            </a:pPr>
            <a:endParaRPr lang="tr-TR" sz="1600" b="1" dirty="0" smtClean="0">
              <a:solidFill>
                <a:schemeClr val="tx1">
                  <a:lumMod val="85000"/>
                  <a:lumOff val="1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fontAlgn="auto">
              <a:spcAft>
                <a:spcPts val="0"/>
              </a:spcAft>
              <a:defRPr/>
            </a:pPr>
            <a:r>
              <a:rPr lang="tr-TR" sz="1600" b="1" dirty="0" smtClean="0">
                <a:solidFill>
                  <a:schemeClr val="tx1">
                    <a:lumMod val="85000"/>
                    <a:lumOff val="1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www.devletarsivleri.gov.tr</a:t>
            </a:r>
            <a:endParaRPr lang="tr-TR" sz="1600" b="1" dirty="0">
              <a:solidFill>
                <a:schemeClr val="tx1">
                  <a:lumMod val="85000"/>
                  <a:lumOff val="1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9" name="Metin kutusu 8"/>
          <p:cNvSpPr txBox="1"/>
          <p:nvPr/>
        </p:nvSpPr>
        <p:spPr>
          <a:xfrm>
            <a:off x="1902304" y="404664"/>
            <a:ext cx="5688012" cy="1692771"/>
          </a:xfrm>
          <a:prstGeom prst="rect">
            <a:avLst/>
          </a:prstGeom>
          <a:noFill/>
        </p:spPr>
        <p:txBody>
          <a:bodyPr wrap="square" anchor="ctr">
            <a:spAutoFit/>
          </a:bodyPr>
          <a:lstStyle/>
          <a:p>
            <a:pPr algn="ctr">
              <a:defRPr/>
            </a:pPr>
            <a:r>
              <a:rPr lang="tr-TR" sz="2400" b="1" dirty="0">
                <a:effectLst>
                  <a:innerShdw blurRad="114300">
                    <a:prstClr val="black"/>
                  </a:innerShdw>
                  <a:reflection blurRad="1270000" endPos="0" dist="863600" dir="5400000" sy="-100000" algn="bl" rotWithShape="0"/>
                </a:effectLst>
                <a:latin typeface="Baskerville Old Face" pitchFamily="18" charset="0"/>
              </a:rPr>
              <a:t>T.C. </a:t>
            </a:r>
          </a:p>
          <a:p>
            <a:pPr algn="ctr">
              <a:defRPr/>
            </a:pPr>
            <a:r>
              <a:rPr lang="tr-TR" sz="2400" b="1" dirty="0" smtClean="0">
                <a:effectLst>
                  <a:innerShdw blurRad="114300">
                    <a:prstClr val="black"/>
                  </a:innerShdw>
                  <a:reflection blurRad="1270000" endPos="0" dist="863600" dir="5400000" sy="-100000" algn="bl" rotWithShape="0"/>
                </a:effectLst>
                <a:latin typeface="Baskerville Old Face" pitchFamily="18" charset="0"/>
              </a:rPr>
              <a:t>CUMHURBAŞKANLIĞI</a:t>
            </a:r>
          </a:p>
          <a:p>
            <a:pPr algn="ctr">
              <a:defRPr/>
            </a:pPr>
            <a:r>
              <a:rPr lang="tr-TR" sz="2800" b="1" dirty="0" smtClean="0">
                <a:effectLst>
                  <a:innerShdw blurRad="114300">
                    <a:prstClr val="black"/>
                  </a:innerShdw>
                  <a:reflection blurRad="1270000" endPos="0" dist="863600" dir="5400000" sy="-100000" algn="bl" rotWithShape="0"/>
                </a:effectLst>
                <a:latin typeface="Baskerville Old Face" pitchFamily="18" charset="0"/>
              </a:rPr>
              <a:t>DEVLET </a:t>
            </a:r>
            <a:r>
              <a:rPr lang="tr-TR" sz="2800" b="1" dirty="0">
                <a:effectLst>
                  <a:innerShdw blurRad="114300">
                    <a:prstClr val="black"/>
                  </a:innerShdw>
                  <a:reflection blurRad="1270000" endPos="0" dist="863600" dir="5400000" sy="-100000" algn="bl" rotWithShape="0"/>
                </a:effectLst>
                <a:latin typeface="Baskerville Old Face" pitchFamily="18" charset="0"/>
              </a:rPr>
              <a:t>ARŞİVLERİ</a:t>
            </a:r>
          </a:p>
          <a:p>
            <a:pPr algn="ctr">
              <a:defRPr/>
            </a:pPr>
            <a:r>
              <a:rPr lang="tr-TR" sz="2800" b="1" dirty="0">
                <a:effectLst>
                  <a:innerShdw blurRad="114300">
                    <a:prstClr val="black"/>
                  </a:innerShdw>
                  <a:reflection blurRad="1270000" endPos="0" dist="863600" dir="5400000" sy="-100000" algn="bl" rotWithShape="0"/>
                </a:effectLst>
                <a:latin typeface="Baskerville Old Face" pitchFamily="18" charset="0"/>
              </a:rPr>
              <a:t>BAŞKANLIĞI</a:t>
            </a:r>
          </a:p>
        </p:txBody>
      </p:sp>
      <p:sp>
        <p:nvSpPr>
          <p:cNvPr id="10" name="9 Dikdörtgen"/>
          <p:cNvSpPr/>
          <p:nvPr/>
        </p:nvSpPr>
        <p:spPr>
          <a:xfrm>
            <a:off x="3530928" y="476672"/>
            <a:ext cx="184730" cy="58477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endParaRPr lang="tr-TR" sz="3200" b="1" dirty="0" smtClean="0">
              <a:effectLst>
                <a:innerShdw blurRad="114300">
                  <a:prstClr val="black"/>
                </a:innerShdw>
                <a:reflection blurRad="1270000" endPos="0" dist="863600" dir="5400000" sy="-100000" algn="bl" rotWithShape="0"/>
              </a:effectLst>
              <a:latin typeface="Baskerville Old Face" pitchFamily="18" charset="0"/>
            </a:endParaRPr>
          </a:p>
        </p:txBody>
      </p:sp>
      <p:sp>
        <p:nvSpPr>
          <p:cNvPr id="11" name="10 Dikdörtgen"/>
          <p:cNvSpPr/>
          <p:nvPr/>
        </p:nvSpPr>
        <p:spPr>
          <a:xfrm>
            <a:off x="6005600" y="5178939"/>
            <a:ext cx="3212738" cy="723275"/>
          </a:xfrm>
          <a:prstGeom prst="rect">
            <a:avLst/>
          </a:prstGeom>
        </p:spPr>
        <p:txBody>
          <a:bodyPr wrap="none">
            <a:spAutoFit/>
          </a:bodyPr>
          <a:lstStyle/>
          <a:p>
            <a:pPr algn="ctr">
              <a:defRPr/>
            </a:pPr>
            <a:r>
              <a:rPr lang="tr-TR" sz="2300" b="1" dirty="0" smtClean="0">
                <a:effectLst>
                  <a:innerShdw blurRad="114300">
                    <a:prstClr val="black"/>
                  </a:innerShdw>
                  <a:reflection blurRad="1270000" endPos="0" dist="863600" dir="5400000" sy="-100000" algn="bl" rotWithShape="0"/>
                </a:effectLst>
                <a:latin typeface="Baskerville Old Face" pitchFamily="18" charset="0"/>
              </a:rPr>
              <a:t>Fatih YILMAZ</a:t>
            </a:r>
            <a:r>
              <a:rPr lang="tr-TR" b="1" dirty="0" smtClean="0">
                <a:effectLst>
                  <a:innerShdw blurRad="114300">
                    <a:prstClr val="black"/>
                  </a:innerShdw>
                  <a:reflection blurRad="1270000" endPos="0" dist="863600" dir="5400000" sy="-100000" algn="bl" rotWithShape="0"/>
                </a:effectLst>
                <a:latin typeface="Baskerville Old Face" pitchFamily="18" charset="0"/>
              </a:rPr>
              <a:t/>
            </a:r>
            <a:br>
              <a:rPr lang="tr-TR" b="1" dirty="0" smtClean="0">
                <a:effectLst>
                  <a:innerShdw blurRad="114300">
                    <a:prstClr val="black"/>
                  </a:innerShdw>
                  <a:reflection blurRad="1270000" endPos="0" dist="863600" dir="5400000" sy="-100000" algn="bl" rotWithShape="0"/>
                </a:effectLst>
                <a:latin typeface="Baskerville Old Face" pitchFamily="18" charset="0"/>
              </a:rPr>
            </a:br>
            <a:r>
              <a:rPr lang="tr-TR" b="1" dirty="0" smtClean="0">
                <a:effectLst>
                  <a:innerShdw blurRad="114300">
                    <a:prstClr val="black"/>
                  </a:innerShdw>
                  <a:reflection blurRad="1270000" endPos="0" dist="863600" dir="5400000" sy="-100000" algn="bl" rotWithShape="0"/>
                </a:effectLst>
                <a:latin typeface="Baskerville Old Face" pitchFamily="18" charset="0"/>
              </a:rPr>
              <a:t>fatih.yilmaz@devletarsivleri.gov.tr</a:t>
            </a:r>
          </a:p>
        </p:txBody>
      </p:sp>
      <p:sp>
        <p:nvSpPr>
          <p:cNvPr id="14" name="13 Dikdörtgen"/>
          <p:cNvSpPr/>
          <p:nvPr/>
        </p:nvSpPr>
        <p:spPr>
          <a:xfrm>
            <a:off x="154286" y="3105838"/>
            <a:ext cx="3161793" cy="1261884"/>
          </a:xfrm>
          <a:prstGeom prst="rect">
            <a:avLst/>
          </a:prstGeom>
        </p:spPr>
        <p:txBody>
          <a:bodyPr wrap="square">
            <a:spAutoFit/>
          </a:bodyPr>
          <a:lstStyle/>
          <a:p>
            <a:pPr algn="ctr"/>
            <a:r>
              <a:rPr lang="tr-TR" sz="2400" b="1" dirty="0" smtClean="0">
                <a:ln w="10541" cmpd="sng">
                  <a:solidFill>
                    <a:schemeClr val="tx1"/>
                  </a:solidFill>
                  <a:prstDash val="solid"/>
                </a:ln>
                <a:latin typeface="OCR A Extended" panose="02010509020102010303" pitchFamily="50" charset="0"/>
              </a:rPr>
              <a:t>Arşiv ve Arşiv Mevzuatı</a:t>
            </a:r>
          </a:p>
          <a:p>
            <a:pPr algn="ctr"/>
            <a:endParaRPr lang="tr-TR" sz="2800" b="1" dirty="0">
              <a:ln w="10541" cmpd="sng">
                <a:solidFill>
                  <a:schemeClr val="tx1"/>
                </a:solidFill>
                <a:prstDash val="solid"/>
              </a:ln>
              <a:latin typeface="OCR A Extended" panose="02010509020102010303" pitchFamily="50" charset="0"/>
            </a:endParaRPr>
          </a:p>
        </p:txBody>
      </p:sp>
    </p:spTree>
    <p:extLst>
      <p:ext uri="{BB962C8B-B14F-4D97-AF65-F5344CB8AC3E}">
        <p14:creationId xmlns:p14="http://schemas.microsoft.com/office/powerpoint/2010/main" val="1081367889"/>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etin kutusu 1"/>
          <p:cNvSpPr txBox="1"/>
          <p:nvPr/>
        </p:nvSpPr>
        <p:spPr>
          <a:xfrm>
            <a:off x="539552" y="476670"/>
            <a:ext cx="3888432" cy="584775"/>
          </a:xfrm>
          <a:prstGeom prst="rect">
            <a:avLst/>
          </a:prstGeom>
          <a:noFill/>
        </p:spPr>
        <p:txBody>
          <a:bodyPr wrap="square" rtlCol="0">
            <a:spAutoFit/>
          </a:bodyPr>
          <a:lstStyle/>
          <a:p>
            <a:r>
              <a:rPr lang="tr-TR" altLang="tr-TR" sz="3200" b="1" dirty="0" smtClean="0">
                <a:latin typeface="OCR A Extended" panose="02010509020102010303" pitchFamily="50" charset="0"/>
                <a:cs typeface="Arial" panose="020B0604020202020204" pitchFamily="34" charset="0"/>
              </a:rPr>
              <a:t>Arşiv İşlemleri</a:t>
            </a:r>
            <a:endParaRPr lang="tr-TR" sz="3200" b="1" dirty="0">
              <a:latin typeface="OCR A Extended" panose="02010509020102010303" pitchFamily="50" charset="0"/>
            </a:endParaRPr>
          </a:p>
        </p:txBody>
      </p:sp>
      <p:sp>
        <p:nvSpPr>
          <p:cNvPr id="10" name="5 Yuvarlatılmış Dikdörtgen"/>
          <p:cNvSpPr/>
          <p:nvPr/>
        </p:nvSpPr>
        <p:spPr>
          <a:xfrm>
            <a:off x="70730" y="1484784"/>
            <a:ext cx="5005326" cy="714380"/>
          </a:xfrm>
          <a:prstGeom prst="round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sz="2400" b="1" dirty="0"/>
              <a:t>          </a:t>
            </a:r>
          </a:p>
          <a:p>
            <a:pPr algn="ctr" fontAlgn="auto">
              <a:spcBef>
                <a:spcPts val="0"/>
              </a:spcBef>
              <a:spcAft>
                <a:spcPts val="0"/>
              </a:spcAft>
              <a:defRPr/>
            </a:pPr>
            <a:r>
              <a:rPr lang="tr-TR" sz="2400" dirty="0"/>
              <a:t>Arşiv </a:t>
            </a:r>
            <a:r>
              <a:rPr lang="tr-TR" sz="2400" dirty="0" smtClean="0"/>
              <a:t>Belgesi</a:t>
            </a:r>
            <a:endParaRPr lang="tr-TR" sz="2400" dirty="0"/>
          </a:p>
          <a:p>
            <a:pPr fontAlgn="auto">
              <a:spcBef>
                <a:spcPts val="0"/>
              </a:spcBef>
              <a:spcAft>
                <a:spcPts val="0"/>
              </a:spcAft>
              <a:defRPr/>
            </a:pPr>
            <a:endParaRPr lang="tr-TR" sz="2400" b="1" dirty="0"/>
          </a:p>
        </p:txBody>
      </p:sp>
      <p:sp>
        <p:nvSpPr>
          <p:cNvPr id="11" name="5 Yuvarlatılmış Dikdörtgen"/>
          <p:cNvSpPr/>
          <p:nvPr/>
        </p:nvSpPr>
        <p:spPr>
          <a:xfrm>
            <a:off x="70730" y="4586828"/>
            <a:ext cx="5005326" cy="714380"/>
          </a:xfrm>
          <a:prstGeom prst="round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2400" dirty="0"/>
              <a:t>Arşivlik </a:t>
            </a:r>
            <a:r>
              <a:rPr lang="tr-TR" sz="2400" dirty="0" smtClean="0"/>
              <a:t>Belge</a:t>
            </a:r>
            <a:endParaRPr lang="tr-TR" sz="2400" dirty="0"/>
          </a:p>
        </p:txBody>
      </p:sp>
      <p:pic>
        <p:nvPicPr>
          <p:cNvPr id="22" name="Picture 1" descr="C:\Users\aakbayir\Desktop\paper2.jpg"/>
          <p:cNvPicPr>
            <a:picLocks noChangeAspect="1" noChangeArrowheads="1"/>
          </p:cNvPicPr>
          <p:nvPr/>
        </p:nvPicPr>
        <p:blipFill>
          <a:blip r:embed="rId2" cstate="print"/>
          <a:srcRect/>
          <a:stretch>
            <a:fillRect/>
          </a:stretch>
        </p:blipFill>
        <p:spPr bwMode="auto">
          <a:xfrm>
            <a:off x="6084168" y="2204864"/>
            <a:ext cx="2065338" cy="2754312"/>
          </a:xfrm>
          <a:prstGeom prst="rect">
            <a:avLst/>
          </a:prstGeom>
          <a:noFill/>
          <a:ln w="9525">
            <a:noFill/>
            <a:miter lim="800000"/>
            <a:headEnd/>
            <a:tailEnd/>
          </a:ln>
        </p:spPr>
      </p:pic>
      <p:sp>
        <p:nvSpPr>
          <p:cNvPr id="3" name="Metin kutusu 2"/>
          <p:cNvSpPr txBox="1"/>
          <p:nvPr/>
        </p:nvSpPr>
        <p:spPr>
          <a:xfrm>
            <a:off x="251520" y="2204864"/>
            <a:ext cx="4752528" cy="1754326"/>
          </a:xfrm>
          <a:prstGeom prst="rect">
            <a:avLst/>
          </a:prstGeom>
          <a:noFill/>
        </p:spPr>
        <p:txBody>
          <a:bodyPr wrap="square" rtlCol="0">
            <a:spAutoFit/>
          </a:bodyPr>
          <a:lstStyle/>
          <a:p>
            <a:pPr algn="just"/>
            <a:r>
              <a:rPr lang="tr-TR" dirty="0" smtClean="0"/>
              <a:t>Son işlem tarihi üzerinden yirmi yıl geçmiş veya on beş yıl geçtikten sonra kesin sonuca bağlanmış bulunan ve günlük iş akışı içinde işlevi bulunmayan üretim biçimi ne olursa olsun geleceğe, tarihi, siyasi, ekonomik… değer olarak intikal etmesi gereken belgedir.</a:t>
            </a:r>
          </a:p>
        </p:txBody>
      </p:sp>
      <p:sp>
        <p:nvSpPr>
          <p:cNvPr id="4" name="Metin kutusu 3"/>
          <p:cNvSpPr txBox="1"/>
          <p:nvPr/>
        </p:nvSpPr>
        <p:spPr>
          <a:xfrm>
            <a:off x="251520" y="5301208"/>
            <a:ext cx="5544616" cy="1200329"/>
          </a:xfrm>
          <a:prstGeom prst="rect">
            <a:avLst/>
          </a:prstGeom>
          <a:noFill/>
        </p:spPr>
        <p:txBody>
          <a:bodyPr wrap="square" rtlCol="0">
            <a:spAutoFit/>
          </a:bodyPr>
          <a:lstStyle/>
          <a:p>
            <a:pPr algn="just"/>
            <a:r>
              <a:rPr lang="tr-TR" dirty="0" smtClean="0"/>
              <a:t>Süre bakımından arşiv belgesi vasfını kazanmayan veya bu süreyi doldurmasına rağmen güncelliğini kaybetmeyen, hizmetin yürütülmesi açısından işlevi olan belgedir.</a:t>
            </a:r>
            <a:endParaRPr lang="tr-TR" dirty="0"/>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4173" y="33273"/>
            <a:ext cx="1090691" cy="1052736"/>
          </a:xfrm>
          <a:prstGeom prst="flowChartConnector">
            <a:avLst/>
          </a:prstGeom>
        </p:spPr>
      </p:pic>
    </p:spTree>
    <p:extLst>
      <p:ext uri="{BB962C8B-B14F-4D97-AF65-F5344CB8AC3E}">
        <p14:creationId xmlns:p14="http://schemas.microsoft.com/office/powerpoint/2010/main" val="489632811"/>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39552" y="476670"/>
            <a:ext cx="3888432" cy="584775"/>
          </a:xfrm>
          <a:prstGeom prst="rect">
            <a:avLst/>
          </a:prstGeom>
          <a:noFill/>
        </p:spPr>
        <p:txBody>
          <a:bodyPr wrap="square" rtlCol="0">
            <a:spAutoFit/>
          </a:bodyPr>
          <a:lstStyle/>
          <a:p>
            <a:r>
              <a:rPr lang="tr-TR" altLang="tr-TR" sz="3200" b="1" dirty="0" smtClean="0">
                <a:latin typeface="OCR A Extended" panose="02010509020102010303" pitchFamily="50" charset="0"/>
                <a:cs typeface="Arial" panose="020B0604020202020204" pitchFamily="34" charset="0"/>
              </a:rPr>
              <a:t>Arşiv İşlemleri</a:t>
            </a:r>
            <a:endParaRPr lang="tr-TR" sz="3200" b="1" dirty="0">
              <a:latin typeface="OCR A Extended" panose="02010509020102010303" pitchFamily="50" charset="0"/>
            </a:endParaRPr>
          </a:p>
        </p:txBody>
      </p:sp>
      <p:sp>
        <p:nvSpPr>
          <p:cNvPr id="13" name="5 Yuvarlatılmış Dikdörtgen"/>
          <p:cNvSpPr/>
          <p:nvPr/>
        </p:nvSpPr>
        <p:spPr>
          <a:xfrm>
            <a:off x="107504" y="1490484"/>
            <a:ext cx="5009454" cy="714380"/>
          </a:xfrm>
          <a:prstGeom prst="round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2400" dirty="0" smtClean="0"/>
              <a:t>Kurum ve kuruluşlara getirilen mükellefiyetler </a:t>
            </a:r>
            <a:endParaRPr lang="tr-TR" sz="2400" dirty="0"/>
          </a:p>
        </p:txBody>
      </p:sp>
      <p:sp>
        <p:nvSpPr>
          <p:cNvPr id="15" name="5 Yuvarlatılmış Dikdörtgen"/>
          <p:cNvSpPr/>
          <p:nvPr/>
        </p:nvSpPr>
        <p:spPr>
          <a:xfrm>
            <a:off x="107504" y="5373216"/>
            <a:ext cx="4976632" cy="864096"/>
          </a:xfrm>
          <a:prstGeom prst="round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2400" dirty="0" smtClean="0"/>
              <a:t>Ayıklama ve İmha İşlemleri</a:t>
            </a:r>
            <a:endParaRPr lang="tr-TR" sz="2400" dirty="0"/>
          </a:p>
        </p:txBody>
      </p:sp>
      <p:pic>
        <p:nvPicPr>
          <p:cNvPr id="22" name="Picture 1" descr="C:\Users\aakbayir\Desktop\paper2.jpg"/>
          <p:cNvPicPr>
            <a:picLocks noChangeAspect="1" noChangeArrowheads="1"/>
          </p:cNvPicPr>
          <p:nvPr/>
        </p:nvPicPr>
        <p:blipFill>
          <a:blip r:embed="rId2" cstate="print"/>
          <a:srcRect/>
          <a:stretch>
            <a:fillRect/>
          </a:stretch>
        </p:blipFill>
        <p:spPr bwMode="auto">
          <a:xfrm>
            <a:off x="6084168" y="2204864"/>
            <a:ext cx="2065338" cy="2754312"/>
          </a:xfrm>
          <a:prstGeom prst="rect">
            <a:avLst/>
          </a:prstGeom>
          <a:noFill/>
          <a:ln w="9525">
            <a:noFill/>
            <a:miter lim="800000"/>
            <a:headEnd/>
            <a:tailEnd/>
          </a:ln>
        </p:spPr>
      </p:pic>
      <p:sp>
        <p:nvSpPr>
          <p:cNvPr id="4" name="Metin kutusu 3"/>
          <p:cNvSpPr txBox="1"/>
          <p:nvPr/>
        </p:nvSpPr>
        <p:spPr>
          <a:xfrm>
            <a:off x="179512" y="2276872"/>
            <a:ext cx="5328592" cy="2031325"/>
          </a:xfrm>
          <a:prstGeom prst="rect">
            <a:avLst/>
          </a:prstGeom>
          <a:noFill/>
        </p:spPr>
        <p:txBody>
          <a:bodyPr wrap="square" rtlCol="0">
            <a:spAutoFit/>
          </a:bodyPr>
          <a:lstStyle/>
          <a:p>
            <a:pPr algn="just"/>
            <a:r>
              <a:rPr lang="tr-TR" dirty="0"/>
              <a:t>Ellerinde bulundurdukları her türlü </a:t>
            </a:r>
            <a:r>
              <a:rPr lang="tr-TR" dirty="0" smtClean="0"/>
              <a:t>belgenin;</a:t>
            </a:r>
          </a:p>
          <a:p>
            <a:pPr algn="just"/>
            <a:r>
              <a:rPr lang="tr-TR" dirty="0"/>
              <a:t>	</a:t>
            </a:r>
            <a:r>
              <a:rPr lang="tr-TR" dirty="0" smtClean="0"/>
              <a:t>-yangın</a:t>
            </a:r>
            <a:r>
              <a:rPr lang="tr-TR" dirty="0"/>
              <a:t>, hırsızlık, rutubet, sıcaklık, su baskını, toz ve her türlü hayvan ve haşeratın </a:t>
            </a:r>
            <a:r>
              <a:rPr lang="tr-TR" i="1" dirty="0">
                <a:solidFill>
                  <a:srgbClr val="FF0000"/>
                </a:solidFill>
              </a:rPr>
              <a:t>tahribatına karşı korunmasından</a:t>
            </a:r>
            <a:r>
              <a:rPr lang="tr-TR" dirty="0"/>
              <a:t> ve mevcut asli düzenleri içerisinde </a:t>
            </a:r>
            <a:r>
              <a:rPr lang="tr-TR" i="1" dirty="0">
                <a:solidFill>
                  <a:srgbClr val="FF0000"/>
                </a:solidFill>
              </a:rPr>
              <a:t>muhafaza </a:t>
            </a:r>
            <a:r>
              <a:rPr lang="tr-TR" i="1" dirty="0" smtClean="0">
                <a:solidFill>
                  <a:srgbClr val="FF0000"/>
                </a:solidFill>
              </a:rPr>
              <a:t>edilmesinden</a:t>
            </a:r>
            <a:r>
              <a:rPr lang="tr-TR" dirty="0"/>
              <a:t> </a:t>
            </a:r>
            <a:r>
              <a:rPr lang="tr-TR" dirty="0" smtClean="0"/>
              <a:t>sorumlular. (TS 13212)</a:t>
            </a:r>
          </a:p>
          <a:p>
            <a:pPr algn="just"/>
            <a:endParaRPr lang="tr-TR" dirty="0"/>
          </a:p>
        </p:txBody>
      </p:sp>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4173" y="33273"/>
            <a:ext cx="1090691" cy="1052736"/>
          </a:xfrm>
          <a:prstGeom prst="flowChartConnector">
            <a:avLst/>
          </a:prstGeom>
        </p:spPr>
      </p:pic>
      <p:sp>
        <p:nvSpPr>
          <p:cNvPr id="9" name="5 Yuvarlatılmış Dikdörtgen"/>
          <p:cNvSpPr/>
          <p:nvPr/>
        </p:nvSpPr>
        <p:spPr>
          <a:xfrm>
            <a:off x="107504" y="4221088"/>
            <a:ext cx="4976632" cy="864096"/>
          </a:xfrm>
          <a:prstGeom prst="round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2400" dirty="0" smtClean="0"/>
              <a:t>Belge Transfer ve Araştırma Hizmetleri</a:t>
            </a:r>
            <a:endParaRPr lang="tr-TR" sz="2400" dirty="0"/>
          </a:p>
        </p:txBody>
      </p:sp>
    </p:spTree>
    <p:extLst>
      <p:ext uri="{BB962C8B-B14F-4D97-AF65-F5344CB8AC3E}">
        <p14:creationId xmlns:p14="http://schemas.microsoft.com/office/powerpoint/2010/main" val="493680511"/>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4"/>
          <p:cNvSpPr/>
          <p:nvPr/>
        </p:nvSpPr>
        <p:spPr>
          <a:xfrm>
            <a:off x="1200150" y="1227639"/>
            <a:ext cx="6743700" cy="1121241"/>
          </a:xfrm>
          <a:prstGeom prst="rect">
            <a:avLst/>
          </a:prstGeom>
          <a:solidFill>
            <a:schemeClr val="tx1">
              <a:lumMod val="65000"/>
              <a:lumOff val="35000"/>
            </a:schemeClr>
          </a:solidFill>
          <a:scene3d>
            <a:camera prst="orthographicFront">
              <a:rot lat="0" lon="0" rev="0"/>
            </a:camera>
            <a:lightRig rig="glow" dir="t">
              <a:rot lat="0" lon="0" rev="4800000"/>
            </a:lightRig>
          </a:scene3d>
          <a:sp3d/>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algn="just"/>
            <a:r>
              <a:rPr lang="tr-TR" sz="2400" dirty="0">
                <a:latin typeface="Times New Roman" panose="02020603050405020304" pitchFamily="18" charset="0"/>
                <a:ea typeface="Times New Roman" panose="02020603050405020304" pitchFamily="18" charset="0"/>
                <a:cs typeface="Times New Roman" panose="02020603050405020304" pitchFamily="18" charset="0"/>
              </a:rPr>
              <a:t>Her yılın ocak ayı içerisinde, önceki yıla ait dosya/klasörler uygunluk kontrolünden geçirilir.</a:t>
            </a:r>
            <a:endParaRPr lang="tr-TR" sz="2400" dirty="0">
              <a:latin typeface="Times New Roman" panose="02020603050405020304" pitchFamily="18" charset="0"/>
              <a:cs typeface="Times New Roman" panose="02020603050405020304" pitchFamily="18" charset="0"/>
            </a:endParaRPr>
          </a:p>
        </p:txBody>
      </p:sp>
      <p:sp>
        <p:nvSpPr>
          <p:cNvPr id="5" name="Metin kutusu 4"/>
          <p:cNvSpPr txBox="1"/>
          <p:nvPr/>
        </p:nvSpPr>
        <p:spPr>
          <a:xfrm>
            <a:off x="971600" y="2478375"/>
            <a:ext cx="6730570" cy="2246769"/>
          </a:xfrm>
          <a:prstGeom prst="rect">
            <a:avLst/>
          </a:prstGeom>
          <a:noFill/>
        </p:spPr>
        <p:txBody>
          <a:bodyPr wrap="square" rtlCol="0">
            <a:spAutoFit/>
          </a:bodyPr>
          <a:lstStyle/>
          <a:p>
            <a:pPr marL="180000" algn="just">
              <a:spcBef>
                <a:spcPts val="600"/>
              </a:spcBef>
              <a:spcAft>
                <a:spcPts val="600"/>
              </a:spcAft>
            </a:pPr>
            <a:r>
              <a:rPr lang="tr-TR" sz="2000" dirty="0" smtClean="0"/>
              <a:t>-Dosyaların içerisinde bulunan belgelerin dosyalama kurallarına uygunluğu gözden geçirilir.</a:t>
            </a:r>
            <a:endParaRPr lang="tr-TR" sz="500" dirty="0" smtClean="0"/>
          </a:p>
          <a:p>
            <a:pPr marL="180000" algn="just">
              <a:spcBef>
                <a:spcPts val="600"/>
              </a:spcBef>
              <a:spcAft>
                <a:spcPts val="600"/>
              </a:spcAft>
            </a:pPr>
            <a:r>
              <a:rPr lang="tr-TR" sz="2000" dirty="0" smtClean="0"/>
              <a:t>-Dosya eklerini ve ilgilerini tamamlayıp oluşabilecek eksikliklerin önüne geçilir.</a:t>
            </a:r>
            <a:endParaRPr lang="tr-TR" sz="500" dirty="0" smtClean="0"/>
          </a:p>
          <a:p>
            <a:pPr marL="180000" algn="just">
              <a:spcBef>
                <a:spcPts val="600"/>
              </a:spcBef>
              <a:spcAft>
                <a:spcPts val="600"/>
              </a:spcAft>
            </a:pPr>
            <a:r>
              <a:rPr lang="tr-TR" sz="2000" dirty="0" smtClean="0"/>
              <a:t>-Dosya içerik listesi ve sırt etiketleri doğru şekilde oluşturulur.</a:t>
            </a:r>
            <a:endParaRPr lang="tr-TR" sz="2000" dirty="0"/>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4173" y="33273"/>
            <a:ext cx="1090691" cy="1052736"/>
          </a:xfrm>
          <a:prstGeom prst="flowChartConnector">
            <a:avLst/>
          </a:prstGeom>
        </p:spPr>
      </p:pic>
      <p:sp>
        <p:nvSpPr>
          <p:cNvPr id="6" name="Metin kutusu 5"/>
          <p:cNvSpPr txBox="1"/>
          <p:nvPr/>
        </p:nvSpPr>
        <p:spPr>
          <a:xfrm>
            <a:off x="1691680" y="611977"/>
            <a:ext cx="5400600" cy="584775"/>
          </a:xfrm>
          <a:prstGeom prst="rect">
            <a:avLst/>
          </a:prstGeom>
          <a:noFill/>
        </p:spPr>
        <p:txBody>
          <a:bodyPr wrap="square" rtlCol="0">
            <a:spAutoFit/>
          </a:bodyPr>
          <a:lstStyle/>
          <a:p>
            <a:pPr algn="ctr">
              <a:buNone/>
            </a:pPr>
            <a:r>
              <a:rPr lang="tr-TR" sz="3200" b="1" dirty="0" smtClean="0">
                <a:latin typeface="OCR A Extended" panose="02010509020102010303" pitchFamily="50" charset="0"/>
                <a:cs typeface="Arial" panose="020B0604020202020204" pitchFamily="34" charset="0"/>
              </a:rPr>
              <a:t>Belge İş ve İşlemleri</a:t>
            </a:r>
            <a:endParaRPr lang="tr-TR" sz="3200" b="1" dirty="0">
              <a:latin typeface="OCR A Extended" panose="02010509020102010303" pitchFamily="50" charset="0"/>
            </a:endParaRPr>
          </a:p>
        </p:txBody>
      </p:sp>
      <p:pic>
        <p:nvPicPr>
          <p:cNvPr id="8" name="Resim 7"/>
          <p:cNvPicPr>
            <a:picLocks/>
          </p:cNvPicPr>
          <p:nvPr/>
        </p:nvPicPr>
        <p:blipFill>
          <a:blip r:embed="rId3"/>
          <a:stretch>
            <a:fillRect/>
          </a:stretch>
        </p:blipFill>
        <p:spPr>
          <a:xfrm>
            <a:off x="6084168" y="4509120"/>
            <a:ext cx="2849551" cy="2062878"/>
          </a:xfrm>
          <a:prstGeom prst="rect">
            <a:avLst/>
          </a:prstGeom>
        </p:spPr>
      </p:pic>
    </p:spTree>
    <p:extLst>
      <p:ext uri="{BB962C8B-B14F-4D97-AF65-F5344CB8AC3E}">
        <p14:creationId xmlns:p14="http://schemas.microsoft.com/office/powerpoint/2010/main" val="2272725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683568" y="2570128"/>
            <a:ext cx="3312368" cy="1938992"/>
          </a:xfrm>
          <a:prstGeom prst="rect">
            <a:avLst/>
          </a:prstGeom>
          <a:noFill/>
        </p:spPr>
        <p:txBody>
          <a:bodyPr wrap="square" rtlCol="0">
            <a:spAutoFit/>
          </a:bodyPr>
          <a:lstStyle/>
          <a:p>
            <a:pPr marL="180000" algn="ctr">
              <a:spcBef>
                <a:spcPts val="600"/>
              </a:spcBef>
              <a:spcAft>
                <a:spcPts val="600"/>
              </a:spcAft>
            </a:pPr>
            <a:r>
              <a:rPr lang="tr-TR" sz="2400" dirty="0" smtClean="0"/>
              <a:t>Dosyaların içerisinde bulunan belgelerin dosyalama kurallarına uygunluğu gözden geçirilir.</a:t>
            </a:r>
            <a:endParaRPr lang="tr-TR" sz="600" dirty="0" smtClean="0"/>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4173" y="33273"/>
            <a:ext cx="1090691" cy="1052736"/>
          </a:xfrm>
          <a:prstGeom prst="flowChartConnector">
            <a:avLst/>
          </a:prstGeom>
        </p:spPr>
      </p:pic>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1427783"/>
            <a:ext cx="4032448" cy="4449489"/>
          </a:xfrm>
          <a:prstGeom prst="rect">
            <a:avLst/>
          </a:prstGeom>
        </p:spPr>
      </p:pic>
      <p:sp>
        <p:nvSpPr>
          <p:cNvPr id="9" name="Metin kutusu 8"/>
          <p:cNvSpPr txBox="1"/>
          <p:nvPr/>
        </p:nvSpPr>
        <p:spPr>
          <a:xfrm>
            <a:off x="1691680" y="611977"/>
            <a:ext cx="5400600" cy="584775"/>
          </a:xfrm>
          <a:prstGeom prst="rect">
            <a:avLst/>
          </a:prstGeom>
          <a:noFill/>
        </p:spPr>
        <p:txBody>
          <a:bodyPr wrap="square" rtlCol="0">
            <a:spAutoFit/>
          </a:bodyPr>
          <a:lstStyle/>
          <a:p>
            <a:pPr algn="ctr">
              <a:buNone/>
            </a:pPr>
            <a:r>
              <a:rPr lang="tr-TR" sz="3200" b="1" dirty="0" smtClean="0">
                <a:latin typeface="OCR A Extended" panose="02010509020102010303" pitchFamily="50" charset="0"/>
                <a:cs typeface="Arial" panose="020B0604020202020204" pitchFamily="34" charset="0"/>
              </a:rPr>
              <a:t>Belge İş ve İşlemleri</a:t>
            </a:r>
            <a:endParaRPr lang="tr-TR" sz="3200" b="1" dirty="0">
              <a:latin typeface="OCR A Extended" panose="02010509020102010303" pitchFamily="50" charset="0"/>
            </a:endParaRPr>
          </a:p>
        </p:txBody>
      </p:sp>
    </p:spTree>
    <p:extLst>
      <p:ext uri="{BB962C8B-B14F-4D97-AF65-F5344CB8AC3E}">
        <p14:creationId xmlns:p14="http://schemas.microsoft.com/office/powerpoint/2010/main" val="3554905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3" name="Rectangle 3"/>
          <p:cNvSpPr>
            <a:spLocks noChangeArrowheads="1"/>
          </p:cNvSpPr>
          <p:nvPr/>
        </p:nvSpPr>
        <p:spPr bwMode="auto">
          <a:xfrm>
            <a:off x="4716016" y="1772816"/>
            <a:ext cx="2175445" cy="4464496"/>
          </a:xfrm>
          <a:prstGeom prst="rect">
            <a:avLst/>
          </a:prstGeom>
          <a:solidFill>
            <a:srgbClr val="99CCFF"/>
          </a:solidFill>
          <a:ln w="9525">
            <a:miter lim="800000"/>
            <a:headEnd/>
            <a:tailEnd/>
          </a:ln>
          <a:scene3d>
            <a:camera prst="legacyObliqueTopRight"/>
            <a:lightRig rig="legacyFlat3" dir="l"/>
          </a:scene3d>
          <a:sp3d extrusionH="3630600" prstMaterial="legacyMatte">
            <a:bevelT w="13500" h="13500" prst="angle"/>
            <a:bevelB w="13500" h="13500" prst="angle"/>
            <a:extrusionClr>
              <a:srgbClr val="99CCFF"/>
            </a:extrusionClr>
          </a:sp3d>
        </p:spPr>
        <p:txBody>
          <a:bodyPr>
            <a:flatTx/>
          </a:bodyPr>
          <a:lstStyle/>
          <a:p>
            <a:endParaRPr lang="tr-TR">
              <a:latin typeface="Calibri" pitchFamily="34" charset="0"/>
            </a:endParaRPr>
          </a:p>
        </p:txBody>
      </p:sp>
      <p:graphicFrame>
        <p:nvGraphicFramePr>
          <p:cNvPr id="5" name="Tablo 4"/>
          <p:cNvGraphicFramePr>
            <a:graphicFrameLocks noGrp="1"/>
          </p:cNvGraphicFramePr>
          <p:nvPr>
            <p:extLst/>
          </p:nvPr>
        </p:nvGraphicFramePr>
        <p:xfrm>
          <a:off x="4996185" y="3135338"/>
          <a:ext cx="1656184" cy="480788"/>
        </p:xfrm>
        <a:graphic>
          <a:graphicData uri="http://schemas.openxmlformats.org/drawingml/2006/table">
            <a:tbl>
              <a:tblPr/>
              <a:tblGrid>
                <a:gridCol w="1656184">
                  <a:extLst>
                    <a:ext uri="{9D8B030D-6E8A-4147-A177-3AD203B41FA5}">
                      <a16:colId xmlns:a16="http://schemas.microsoft.com/office/drawing/2014/main" val="4166838114"/>
                    </a:ext>
                  </a:extLst>
                </a:gridCol>
              </a:tblGrid>
              <a:tr h="480788">
                <a:tc>
                  <a:txBody>
                    <a:bodyPr/>
                    <a:lstStyle/>
                    <a:p>
                      <a:endParaRPr lang="tr-T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348351584"/>
                  </a:ext>
                </a:extLst>
              </a:tr>
            </a:tbl>
          </a:graphicData>
        </a:graphic>
      </p:graphicFrame>
      <p:pic>
        <p:nvPicPr>
          <p:cNvPr id="20" name="Resim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3309" y="30377"/>
            <a:ext cx="1090691" cy="1052736"/>
          </a:xfrm>
          <a:prstGeom prst="flowChartConnector">
            <a:avLst/>
          </a:prstGeom>
        </p:spPr>
      </p:pic>
      <p:pic>
        <p:nvPicPr>
          <p:cNvPr id="21" name="Resim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764704"/>
            <a:ext cx="3384376" cy="5112568"/>
          </a:xfrm>
          <a:prstGeom prst="rect">
            <a:avLst/>
          </a:prstGeom>
        </p:spPr>
      </p:pic>
      <p:sp>
        <p:nvSpPr>
          <p:cNvPr id="6" name="Sağ Ok 5"/>
          <p:cNvSpPr/>
          <p:nvPr/>
        </p:nvSpPr>
        <p:spPr>
          <a:xfrm>
            <a:off x="3923928" y="3176972"/>
            <a:ext cx="720080" cy="504056"/>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4048" y="2132856"/>
            <a:ext cx="1676545" cy="4035902"/>
          </a:xfrm>
          <a:prstGeom prst="rect">
            <a:avLst/>
          </a:prstGeom>
        </p:spPr>
      </p:pic>
      <p:sp>
        <p:nvSpPr>
          <p:cNvPr id="2" name="Çarpma 1"/>
          <p:cNvSpPr/>
          <p:nvPr/>
        </p:nvSpPr>
        <p:spPr>
          <a:xfrm>
            <a:off x="3636583" y="2456892"/>
            <a:ext cx="1224136" cy="1944216"/>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p:cNvSpPr txBox="1"/>
          <p:nvPr/>
        </p:nvSpPr>
        <p:spPr>
          <a:xfrm>
            <a:off x="647564" y="329486"/>
            <a:ext cx="3492388" cy="400110"/>
          </a:xfrm>
          <a:prstGeom prst="rect">
            <a:avLst/>
          </a:prstGeom>
          <a:solidFill>
            <a:schemeClr val="bg1"/>
          </a:solidFill>
        </p:spPr>
        <p:txBody>
          <a:bodyPr wrap="square" rtlCol="0">
            <a:spAutoFit/>
          </a:bodyPr>
          <a:lstStyle/>
          <a:p>
            <a:r>
              <a:rPr lang="tr-TR" sz="2000" b="1" dirty="0" smtClean="0">
                <a:latin typeface="Times New Roman" panose="02020603050405020304" pitchFamily="18" charset="0"/>
                <a:cs typeface="Times New Roman" panose="02020603050405020304" pitchFamily="18" charset="0"/>
              </a:rPr>
              <a:t>Sayı: 72424901-953.02.04.05-</a:t>
            </a:r>
            <a:endParaRPr lang="tr-TR" sz="2000" b="1" dirty="0">
              <a:latin typeface="Times New Roman" panose="02020603050405020304" pitchFamily="18" charset="0"/>
              <a:cs typeface="Times New Roman" panose="02020603050405020304" pitchFamily="18" charset="0"/>
            </a:endParaRPr>
          </a:p>
        </p:txBody>
      </p:sp>
      <p:sp>
        <p:nvSpPr>
          <p:cNvPr id="11" name="Yukarı Ok 10"/>
          <p:cNvSpPr/>
          <p:nvPr/>
        </p:nvSpPr>
        <p:spPr>
          <a:xfrm>
            <a:off x="899592" y="764704"/>
            <a:ext cx="216024" cy="43204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3568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nodeType="clickEffect">
                                  <p:stCondLst>
                                    <p:cond delay="0"/>
                                  </p:stCondLst>
                                  <p:childTnLst>
                                    <p:animScale>
                                      <p:cBhvr>
                                        <p:cTn id="12" dur="2000" fill="hold"/>
                                        <p:tgtEl>
                                          <p:spTgt spid="21"/>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par>
                                <p:cTn id="21" presetID="45"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000"/>
                                        <p:tgtEl>
                                          <p:spTgt spid="4"/>
                                        </p:tgtEl>
                                      </p:cBhvr>
                                    </p:animEffect>
                                    <p:anim calcmode="lin" valueType="num">
                                      <p:cBhvr>
                                        <p:cTn id="24" dur="2000" fill="hold"/>
                                        <p:tgtEl>
                                          <p:spTgt spid="4"/>
                                        </p:tgtEl>
                                        <p:attrNameLst>
                                          <p:attrName>ppt_w</p:attrName>
                                        </p:attrNameLst>
                                      </p:cBhvr>
                                      <p:tavLst>
                                        <p:tav tm="0" fmla="#ppt_w*sin(2.5*pi*$)">
                                          <p:val>
                                            <p:fltVal val="0"/>
                                          </p:val>
                                        </p:tav>
                                        <p:tav tm="100000">
                                          <p:val>
                                            <p:fltVal val="1"/>
                                          </p:val>
                                        </p:tav>
                                      </p:tavLst>
                                    </p:anim>
                                    <p:anim calcmode="lin" valueType="num">
                                      <p:cBhvr>
                                        <p:cTn id="25" dur="2000" fill="hold"/>
                                        <p:tgtEl>
                                          <p:spTgt spid="4"/>
                                        </p:tgtEl>
                                        <p:attrNameLst>
                                          <p:attrName>ppt_h</p:attrName>
                                        </p:attrNameLst>
                                      </p:cBhvr>
                                      <p:tavLst>
                                        <p:tav tm="0">
                                          <p:val>
                                            <p:strVal val="#ppt_h"/>
                                          </p:val>
                                        </p:tav>
                                        <p:tav tm="100000">
                                          <p:val>
                                            <p:strVal val="#ppt_h"/>
                                          </p:val>
                                        </p:tav>
                                      </p:tavLst>
                                    </p:anim>
                                  </p:childTnLst>
                                </p:cTn>
                              </p:par>
                              <p:par>
                                <p:cTn id="26" presetID="45"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2000"/>
                                        <p:tgtEl>
                                          <p:spTgt spid="11"/>
                                        </p:tgtEl>
                                      </p:cBhvr>
                                    </p:animEffect>
                                    <p:anim calcmode="lin" valueType="num">
                                      <p:cBhvr>
                                        <p:cTn id="29" dur="2000" fill="hold"/>
                                        <p:tgtEl>
                                          <p:spTgt spid="11"/>
                                        </p:tgtEl>
                                        <p:attrNameLst>
                                          <p:attrName>ppt_w</p:attrName>
                                        </p:attrNameLst>
                                      </p:cBhvr>
                                      <p:tavLst>
                                        <p:tav tm="0" fmla="#ppt_w*sin(2.5*pi*$)">
                                          <p:val>
                                            <p:fltVal val="0"/>
                                          </p:val>
                                        </p:tav>
                                        <p:tav tm="100000">
                                          <p:val>
                                            <p:fltVal val="1"/>
                                          </p:val>
                                        </p:tav>
                                      </p:tavLst>
                                    </p:anim>
                                    <p:anim calcmode="lin" valueType="num">
                                      <p:cBhvr>
                                        <p:cTn id="30"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4"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Yuvarlatılmış Dikdörtgen 36"/>
          <p:cNvSpPr/>
          <p:nvPr/>
        </p:nvSpPr>
        <p:spPr>
          <a:xfrm>
            <a:off x="1259632" y="2996952"/>
            <a:ext cx="1871663" cy="369665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8" name="7 Metin kutusu"/>
          <p:cNvSpPr txBox="1"/>
          <p:nvPr/>
        </p:nvSpPr>
        <p:spPr>
          <a:xfrm>
            <a:off x="5436096" y="1916832"/>
            <a:ext cx="1990225" cy="707886"/>
          </a:xfrm>
          <a:prstGeom prst="rect">
            <a:avLst/>
          </a:prstGeom>
          <a:noFill/>
        </p:spPr>
        <p:txBody>
          <a:bodyPr wrap="none" rtlCol="0">
            <a:spAutoFit/>
          </a:bodyPr>
          <a:lstStyle/>
          <a:p>
            <a:r>
              <a:rPr lang="tr-TR" sz="4000" b="1" dirty="0" smtClean="0">
                <a:solidFill>
                  <a:schemeClr val="bg1"/>
                </a:solidFill>
              </a:rPr>
              <a:t>10-14 Yıl</a:t>
            </a:r>
            <a:endParaRPr lang="tr-TR" sz="4000" b="1" dirty="0">
              <a:solidFill>
                <a:schemeClr val="bg1"/>
              </a:solidFill>
            </a:endParaRPr>
          </a:p>
        </p:txBody>
      </p:sp>
      <p:sp>
        <p:nvSpPr>
          <p:cNvPr id="11" name="Yuvarlatılmış Dikdörtgen 4"/>
          <p:cNvSpPr/>
          <p:nvPr/>
        </p:nvSpPr>
        <p:spPr>
          <a:xfrm>
            <a:off x="1187624" y="1628800"/>
            <a:ext cx="7056784" cy="1121241"/>
          </a:xfrm>
          <a:prstGeom prst="rect">
            <a:avLst/>
          </a:prstGeom>
          <a:solidFill>
            <a:schemeClr val="tx1">
              <a:lumMod val="65000"/>
              <a:lumOff val="35000"/>
            </a:schemeClr>
          </a:solidFill>
          <a:scene3d>
            <a:camera prst="orthographicFront">
              <a:rot lat="0" lon="0" rev="0"/>
            </a:camera>
            <a:lightRig rig="glow" dir="t">
              <a:rot lat="0" lon="0" rev="4800000"/>
            </a:lightRig>
          </a:scene3d>
          <a:sp3d/>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algn="just"/>
            <a:r>
              <a:rPr lang="tr-TR" sz="2400" dirty="0">
                <a:latin typeface="Times New Roman" panose="02020603050405020304" pitchFamily="18" charset="0"/>
                <a:ea typeface="Times New Roman" panose="02020603050405020304" pitchFamily="18" charset="0"/>
                <a:cs typeface="Times New Roman" panose="02020603050405020304" pitchFamily="18" charset="0"/>
              </a:rPr>
              <a:t>Her yılın ocak ayı içerisinde, önceki yıla ait dosya/klasörler uygunluk kontrolünden geçirilir.</a:t>
            </a:r>
            <a:endParaRPr lang="tr-TR" sz="2400" dirty="0">
              <a:latin typeface="Times New Roman" panose="02020603050405020304" pitchFamily="18" charset="0"/>
              <a:cs typeface="Times New Roman" panose="02020603050405020304" pitchFamily="18" charset="0"/>
            </a:endParaRPr>
          </a:p>
        </p:txBody>
      </p:sp>
      <p:graphicFrame>
        <p:nvGraphicFramePr>
          <p:cNvPr id="12" name="Tablo 11"/>
          <p:cNvGraphicFramePr>
            <a:graphicFrameLocks noGrp="1"/>
          </p:cNvGraphicFramePr>
          <p:nvPr>
            <p:extLst>
              <p:ext uri="{D42A27DB-BD31-4B8C-83A1-F6EECF244321}">
                <p14:modId xmlns:p14="http://schemas.microsoft.com/office/powerpoint/2010/main" val="1400385449"/>
              </p:ext>
            </p:extLst>
          </p:nvPr>
        </p:nvGraphicFramePr>
        <p:xfrm>
          <a:off x="1403648" y="3140968"/>
          <a:ext cx="1584176" cy="3384375"/>
        </p:xfrm>
        <a:graphic>
          <a:graphicData uri="http://schemas.openxmlformats.org/drawingml/2006/table">
            <a:tbl>
              <a:tblPr firstRow="1" bandRow="1">
                <a:effectLst/>
                <a:tableStyleId>{073A0DAA-6AF3-43AB-8588-CEC1D06C72B9}</a:tableStyleId>
              </a:tblPr>
              <a:tblGrid>
                <a:gridCol w="1584176">
                  <a:extLst>
                    <a:ext uri="{9D8B030D-6E8A-4147-A177-3AD203B41FA5}">
                      <a16:colId xmlns:a16="http://schemas.microsoft.com/office/drawing/2014/main" val="3129115872"/>
                    </a:ext>
                  </a:extLst>
                </a:gridCol>
              </a:tblGrid>
              <a:tr h="701559">
                <a:tc>
                  <a:txBody>
                    <a:bodyPr/>
                    <a:lstStyle/>
                    <a:p>
                      <a:pPr algn="ctr"/>
                      <a:endParaRPr lang="tr-TR" sz="1600" b="1" dirty="0" smtClean="0">
                        <a:solidFill>
                          <a:schemeClr val="tx1"/>
                        </a:solidFill>
                        <a:latin typeface="Times New Roman" panose="02020603050405020304" pitchFamily="18" charset="0"/>
                        <a:cs typeface="Times New Roman" panose="02020603050405020304" pitchFamily="18" charset="0"/>
                      </a:endParaRPr>
                    </a:p>
                    <a:p>
                      <a:pPr algn="ctr"/>
                      <a:r>
                        <a:rPr lang="tr-TR" sz="1600" b="1" dirty="0" smtClean="0">
                          <a:solidFill>
                            <a:schemeClr val="tx1"/>
                          </a:solidFill>
                          <a:latin typeface="Times New Roman" panose="02020603050405020304" pitchFamily="18" charset="0"/>
                          <a:cs typeface="Times New Roman" panose="02020603050405020304" pitchFamily="18" charset="0"/>
                        </a:rPr>
                        <a:t>Yönetim</a:t>
                      </a:r>
                      <a:endParaRPr lang="tr-TR" sz="16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9579100"/>
                  </a:ext>
                </a:extLst>
              </a:tr>
              <a:tr h="305847">
                <a:tc>
                  <a:txBody>
                    <a:bodyPr/>
                    <a:lstStyle/>
                    <a:p>
                      <a:pPr algn="ctr"/>
                      <a:endParaRPr lang="tr-TR"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6538596"/>
                  </a:ext>
                </a:extLst>
              </a:tr>
              <a:tr h="305847">
                <a:tc>
                  <a:txBody>
                    <a:bodyPr/>
                    <a:lstStyle/>
                    <a:p>
                      <a:pPr algn="ctr"/>
                      <a:r>
                        <a:rPr lang="tr-TR" b="1" dirty="0" smtClean="0">
                          <a:latin typeface="Times New Roman" panose="02020603050405020304" pitchFamily="18" charset="0"/>
                          <a:cs typeface="Times New Roman" panose="02020603050405020304" pitchFamily="18" charset="0"/>
                        </a:rPr>
                        <a:t>301</a:t>
                      </a:r>
                      <a:endParaRPr lang="tr-TR"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5777096"/>
                  </a:ext>
                </a:extLst>
              </a:tr>
              <a:tr h="1057377">
                <a:tc>
                  <a:txBody>
                    <a:bodyPr/>
                    <a:lstStyle/>
                    <a:p>
                      <a:pPr algn="ctr"/>
                      <a:endParaRPr lang="tr-TR" b="1" dirty="0" smtClean="0">
                        <a:latin typeface="Times New Roman" panose="02020603050405020304" pitchFamily="18" charset="0"/>
                        <a:cs typeface="Times New Roman" panose="02020603050405020304" pitchFamily="18" charset="0"/>
                      </a:endParaRPr>
                    </a:p>
                    <a:p>
                      <a:pPr algn="ctr"/>
                      <a:endParaRPr lang="tr-TR" b="1" dirty="0" smtClean="0">
                        <a:latin typeface="Times New Roman" panose="02020603050405020304" pitchFamily="18" charset="0"/>
                        <a:cs typeface="Times New Roman" panose="02020603050405020304" pitchFamily="18" charset="0"/>
                      </a:endParaRPr>
                    </a:p>
                    <a:p>
                      <a:pPr algn="ctr"/>
                      <a:r>
                        <a:rPr lang="tr-TR" b="1" dirty="0" smtClean="0">
                          <a:latin typeface="Times New Roman" panose="02020603050405020304" pitchFamily="18" charset="0"/>
                          <a:cs typeface="Times New Roman" panose="02020603050405020304" pitchFamily="18" charset="0"/>
                        </a:rPr>
                        <a:t>Kararlar</a:t>
                      </a:r>
                      <a:endParaRPr lang="tr-TR"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3428892"/>
                  </a:ext>
                </a:extLst>
              </a:tr>
              <a:tr h="444649">
                <a:tc>
                  <a:txBody>
                    <a:bodyPr/>
                    <a:lstStyle/>
                    <a:p>
                      <a:pPr algn="ctr"/>
                      <a:endParaRPr lang="tr-TR"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0501175"/>
                  </a:ext>
                </a:extLst>
              </a:tr>
              <a:tr h="569096">
                <a:tc>
                  <a:txBody>
                    <a:bodyPr/>
                    <a:lstStyle/>
                    <a:p>
                      <a:pPr algn="ctr"/>
                      <a:r>
                        <a:rPr lang="tr-TR" b="1" dirty="0" smtClean="0">
                          <a:latin typeface="Times New Roman" panose="02020603050405020304" pitchFamily="18" charset="0"/>
                          <a:cs typeface="Times New Roman" panose="02020603050405020304" pitchFamily="18" charset="0"/>
                        </a:rPr>
                        <a:t>20</a:t>
                      </a:r>
                      <a:endParaRPr lang="tr-TR"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3578191"/>
                  </a:ext>
                </a:extLst>
              </a:tr>
            </a:tbl>
          </a:graphicData>
        </a:graphic>
      </p:graphicFrame>
      <p:sp>
        <p:nvSpPr>
          <p:cNvPr id="6" name="Sağ Ok 5"/>
          <p:cNvSpPr/>
          <p:nvPr/>
        </p:nvSpPr>
        <p:spPr>
          <a:xfrm>
            <a:off x="3203848" y="4437112"/>
            <a:ext cx="1080120" cy="720080"/>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tr-TR">
              <a:solidFill>
                <a:srgbClr val="FF0000"/>
              </a:solidFill>
            </a:endParaRPr>
          </a:p>
        </p:txBody>
      </p:sp>
      <p:sp>
        <p:nvSpPr>
          <p:cNvPr id="2" name="Sağ Ok 1"/>
          <p:cNvSpPr/>
          <p:nvPr/>
        </p:nvSpPr>
        <p:spPr>
          <a:xfrm>
            <a:off x="6228184" y="4273351"/>
            <a:ext cx="648072" cy="17030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 name="Sağ Ok 12"/>
          <p:cNvSpPr/>
          <p:nvPr/>
        </p:nvSpPr>
        <p:spPr>
          <a:xfrm>
            <a:off x="6227639" y="4745058"/>
            <a:ext cx="648072" cy="17030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4" name="Sağ Ok 13"/>
          <p:cNvSpPr/>
          <p:nvPr/>
        </p:nvSpPr>
        <p:spPr>
          <a:xfrm>
            <a:off x="6228184" y="5108042"/>
            <a:ext cx="648072" cy="17030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5" name="Sağ Ok 14"/>
          <p:cNvSpPr/>
          <p:nvPr/>
        </p:nvSpPr>
        <p:spPr>
          <a:xfrm>
            <a:off x="6228184" y="5445224"/>
            <a:ext cx="648072" cy="17030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7" name="Sağ Ok 16"/>
          <p:cNvSpPr/>
          <p:nvPr/>
        </p:nvSpPr>
        <p:spPr>
          <a:xfrm>
            <a:off x="6228184" y="6165304"/>
            <a:ext cx="648072" cy="17030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 name="Metin kutusu 3"/>
          <p:cNvSpPr txBox="1"/>
          <p:nvPr/>
        </p:nvSpPr>
        <p:spPr>
          <a:xfrm>
            <a:off x="6948264" y="4201343"/>
            <a:ext cx="969048" cy="307777"/>
          </a:xfrm>
          <a:prstGeom prst="rect">
            <a:avLst/>
          </a:prstGeom>
          <a:noFill/>
        </p:spPr>
        <p:txBody>
          <a:bodyPr wrap="none" rtlCol="0">
            <a:spAutoFit/>
          </a:bodyPr>
          <a:lstStyle/>
          <a:p>
            <a:r>
              <a:rPr lang="tr-TR" sz="1400" b="1" dirty="0" smtClean="0">
                <a:latin typeface="Franklin Gothic Book" panose="020B0503020102020204" pitchFamily="34" charset="0"/>
              </a:rPr>
              <a:t>Kurum Adı</a:t>
            </a:r>
            <a:endParaRPr lang="tr-TR" sz="1400" b="1" dirty="0">
              <a:latin typeface="Franklin Gothic Book" panose="020B0503020102020204" pitchFamily="34" charset="0"/>
            </a:endParaRPr>
          </a:p>
        </p:txBody>
      </p:sp>
      <p:sp>
        <p:nvSpPr>
          <p:cNvPr id="18" name="Metin kutusu 17"/>
          <p:cNvSpPr txBox="1"/>
          <p:nvPr/>
        </p:nvSpPr>
        <p:spPr>
          <a:xfrm>
            <a:off x="6948264" y="4653136"/>
            <a:ext cx="1792286" cy="307777"/>
          </a:xfrm>
          <a:prstGeom prst="rect">
            <a:avLst/>
          </a:prstGeom>
          <a:noFill/>
        </p:spPr>
        <p:txBody>
          <a:bodyPr wrap="none" rtlCol="0">
            <a:spAutoFit/>
          </a:bodyPr>
          <a:lstStyle/>
          <a:p>
            <a:r>
              <a:rPr lang="tr-TR" sz="1400" b="1" dirty="0" smtClean="0">
                <a:latin typeface="Franklin Gothic Book" panose="020B0503020102020204" pitchFamily="34" charset="0"/>
              </a:rPr>
              <a:t>Kurum Yazışma Kodu</a:t>
            </a:r>
            <a:endParaRPr lang="tr-TR" sz="1400" b="1" dirty="0">
              <a:latin typeface="Franklin Gothic Book" panose="020B0503020102020204" pitchFamily="34" charset="0"/>
            </a:endParaRPr>
          </a:p>
        </p:txBody>
      </p:sp>
      <p:sp>
        <p:nvSpPr>
          <p:cNvPr id="19" name="Metin kutusu 18"/>
          <p:cNvSpPr txBox="1"/>
          <p:nvPr/>
        </p:nvSpPr>
        <p:spPr>
          <a:xfrm>
            <a:off x="6948264" y="5013176"/>
            <a:ext cx="1086259" cy="307777"/>
          </a:xfrm>
          <a:prstGeom prst="rect">
            <a:avLst/>
          </a:prstGeom>
          <a:noFill/>
        </p:spPr>
        <p:txBody>
          <a:bodyPr wrap="none" rtlCol="0">
            <a:spAutoFit/>
          </a:bodyPr>
          <a:lstStyle/>
          <a:p>
            <a:r>
              <a:rPr lang="tr-TR" sz="1400" b="1" dirty="0" smtClean="0">
                <a:latin typeface="Franklin Gothic Book" panose="020B0503020102020204" pitchFamily="34" charset="0"/>
              </a:rPr>
              <a:t>Dosya Kodu</a:t>
            </a:r>
            <a:endParaRPr lang="tr-TR" sz="1400" b="1" dirty="0">
              <a:latin typeface="Franklin Gothic Book" panose="020B0503020102020204" pitchFamily="34" charset="0"/>
            </a:endParaRPr>
          </a:p>
        </p:txBody>
      </p:sp>
      <p:sp>
        <p:nvSpPr>
          <p:cNvPr id="20" name="Metin kutusu 19"/>
          <p:cNvSpPr txBox="1"/>
          <p:nvPr/>
        </p:nvSpPr>
        <p:spPr>
          <a:xfrm>
            <a:off x="6948264" y="5373216"/>
            <a:ext cx="1269002" cy="307777"/>
          </a:xfrm>
          <a:prstGeom prst="rect">
            <a:avLst/>
          </a:prstGeom>
          <a:noFill/>
        </p:spPr>
        <p:txBody>
          <a:bodyPr wrap="none" rtlCol="0">
            <a:spAutoFit/>
          </a:bodyPr>
          <a:lstStyle/>
          <a:p>
            <a:r>
              <a:rPr lang="tr-TR" sz="1400" b="1" dirty="0" smtClean="0">
                <a:latin typeface="Franklin Gothic Book" panose="020B0503020102020204" pitchFamily="34" charset="0"/>
              </a:rPr>
              <a:t>Dosya Konusu</a:t>
            </a:r>
            <a:endParaRPr lang="tr-TR" sz="1400" b="1" dirty="0">
              <a:latin typeface="Franklin Gothic Book" panose="020B0503020102020204" pitchFamily="34" charset="0"/>
            </a:endParaRPr>
          </a:p>
        </p:txBody>
      </p:sp>
      <p:sp>
        <p:nvSpPr>
          <p:cNvPr id="22" name="Metin kutusu 21"/>
          <p:cNvSpPr txBox="1"/>
          <p:nvPr/>
        </p:nvSpPr>
        <p:spPr>
          <a:xfrm>
            <a:off x="6948264" y="6093296"/>
            <a:ext cx="908005" cy="307777"/>
          </a:xfrm>
          <a:prstGeom prst="rect">
            <a:avLst/>
          </a:prstGeom>
          <a:noFill/>
        </p:spPr>
        <p:txBody>
          <a:bodyPr wrap="none" rtlCol="0">
            <a:spAutoFit/>
          </a:bodyPr>
          <a:lstStyle/>
          <a:p>
            <a:r>
              <a:rPr lang="tr-TR" sz="1400" b="1" dirty="0" smtClean="0">
                <a:latin typeface="Franklin Gothic Book" panose="020B0503020102020204" pitchFamily="34" charset="0"/>
              </a:rPr>
              <a:t>Dosya Yılı</a:t>
            </a:r>
            <a:endParaRPr lang="tr-TR" sz="1400" b="1" dirty="0">
              <a:latin typeface="Franklin Gothic Book" panose="020B0503020102020204" pitchFamily="34" charset="0"/>
            </a:endParaRPr>
          </a:p>
        </p:txBody>
      </p:sp>
      <p:pic>
        <p:nvPicPr>
          <p:cNvPr id="23" name="Resim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4173" y="33273"/>
            <a:ext cx="1090691" cy="1052736"/>
          </a:xfrm>
          <a:prstGeom prst="flowChartConnector">
            <a:avLst/>
          </a:prstGeom>
        </p:spPr>
      </p:pic>
      <p:sp>
        <p:nvSpPr>
          <p:cNvPr id="25" name="Yuvarlatılmış Dikdörtgen 24"/>
          <p:cNvSpPr/>
          <p:nvPr/>
        </p:nvSpPr>
        <p:spPr>
          <a:xfrm>
            <a:off x="4355976" y="2996952"/>
            <a:ext cx="1871663" cy="369665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24" name="Metin kutusu 23"/>
          <p:cNvSpPr txBox="1"/>
          <p:nvPr/>
        </p:nvSpPr>
        <p:spPr>
          <a:xfrm>
            <a:off x="1691680" y="611977"/>
            <a:ext cx="5400600" cy="584775"/>
          </a:xfrm>
          <a:prstGeom prst="rect">
            <a:avLst/>
          </a:prstGeom>
          <a:noFill/>
        </p:spPr>
        <p:txBody>
          <a:bodyPr wrap="square" rtlCol="0">
            <a:spAutoFit/>
          </a:bodyPr>
          <a:lstStyle/>
          <a:p>
            <a:pPr algn="ctr">
              <a:buNone/>
            </a:pPr>
            <a:r>
              <a:rPr lang="tr-TR" sz="3200" b="1" dirty="0" smtClean="0">
                <a:latin typeface="OCR A Extended" panose="02010509020102010303" pitchFamily="50" charset="0"/>
                <a:cs typeface="Arial" panose="020B0604020202020204" pitchFamily="34" charset="0"/>
              </a:rPr>
              <a:t>Belge İş ve İşlemleri</a:t>
            </a:r>
            <a:endParaRPr lang="tr-TR" sz="3200" b="1" dirty="0">
              <a:latin typeface="OCR A Extended" panose="02010509020102010303" pitchFamily="50" charset="0"/>
            </a:endParaRPr>
          </a:p>
        </p:txBody>
      </p:sp>
      <p:graphicFrame>
        <p:nvGraphicFramePr>
          <p:cNvPr id="26" name="Tablo 25"/>
          <p:cNvGraphicFramePr>
            <a:graphicFrameLocks noGrp="1"/>
          </p:cNvGraphicFramePr>
          <p:nvPr>
            <p:extLst>
              <p:ext uri="{D42A27DB-BD31-4B8C-83A1-F6EECF244321}">
                <p14:modId xmlns:p14="http://schemas.microsoft.com/office/powerpoint/2010/main" val="492553860"/>
              </p:ext>
            </p:extLst>
          </p:nvPr>
        </p:nvGraphicFramePr>
        <p:xfrm>
          <a:off x="4499992" y="3087854"/>
          <a:ext cx="1634368" cy="3482651"/>
        </p:xfrm>
        <a:graphic>
          <a:graphicData uri="http://schemas.openxmlformats.org/drawingml/2006/table">
            <a:tbl>
              <a:tblPr firstRow="1" bandRow="1">
                <a:effectLst/>
                <a:tableStyleId>{073A0DAA-6AF3-43AB-8588-CEC1D06C72B9}</a:tableStyleId>
              </a:tblPr>
              <a:tblGrid>
                <a:gridCol w="1634368">
                  <a:extLst>
                    <a:ext uri="{9D8B030D-6E8A-4147-A177-3AD203B41FA5}">
                      <a16:colId xmlns:a16="http://schemas.microsoft.com/office/drawing/2014/main" val="3129115872"/>
                    </a:ext>
                  </a:extLst>
                </a:gridCol>
              </a:tblGrid>
              <a:tr h="1050681">
                <a:tc>
                  <a:txBody>
                    <a:bodyPr/>
                    <a:lstStyle/>
                    <a:p>
                      <a:pPr algn="ctr"/>
                      <a:endParaRPr lang="tr-TR"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9579100"/>
                  </a:ext>
                </a:extLst>
              </a:tr>
              <a:tr h="382410">
                <a:tc>
                  <a:txBody>
                    <a:bodyPr/>
                    <a:lstStyle/>
                    <a:p>
                      <a:pPr algn="ctr"/>
                      <a:r>
                        <a:rPr lang="tr-TR" sz="1400" b="1" dirty="0" smtClean="0">
                          <a:solidFill>
                            <a:schemeClr val="tx1"/>
                          </a:solidFill>
                          <a:latin typeface="Times New Roman" panose="02020603050405020304" pitchFamily="18" charset="0"/>
                          <a:cs typeface="Times New Roman" panose="02020603050405020304" pitchFamily="18" charset="0"/>
                        </a:rPr>
                        <a:t>AKU</a:t>
                      </a:r>
                      <a:endParaRPr lang="tr-TR" sz="1400" b="1" dirty="0" smtClean="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6538596"/>
                  </a:ext>
                </a:extLst>
              </a:tr>
              <a:tr h="405837">
                <a:tc>
                  <a:txBody>
                    <a:bodyPr/>
                    <a:lstStyle/>
                    <a:p>
                      <a:pPr marL="0" algn="ctr" defTabSz="685800" rtl="0" eaLnBrk="1" latinLnBrk="0" hangingPunct="1"/>
                      <a:r>
                        <a:rPr lang="tr-TR" sz="1400" b="1" kern="1200" dirty="0" smtClean="0">
                          <a:solidFill>
                            <a:schemeClr val="tx1"/>
                          </a:solidFill>
                          <a:latin typeface="Times New Roman" panose="02020603050405020304" pitchFamily="18" charset="0"/>
                          <a:ea typeface="+mn-ea"/>
                          <a:cs typeface="Times New Roman" panose="02020603050405020304" pitchFamily="18" charset="0"/>
                        </a:rPr>
                        <a:t>38907166</a:t>
                      </a:r>
                      <a:endParaRPr lang="tr-TR" sz="1400" b="1"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5777096"/>
                  </a:ext>
                </a:extLst>
              </a:tr>
              <a:tr h="405837">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tr-TR" b="1" dirty="0" smtClean="0">
                          <a:latin typeface="Times New Roman" panose="02020603050405020304" pitchFamily="18" charset="0"/>
                          <a:cs typeface="Times New Roman" panose="02020603050405020304" pitchFamily="18" charset="0"/>
                        </a:rPr>
                        <a:t>50.02.04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3428892"/>
                  </a:ext>
                </a:extLst>
              </a:tr>
              <a:tr h="412039">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tr-TR" sz="1200" b="1" kern="1200" dirty="0" smtClean="0">
                          <a:solidFill>
                            <a:schemeClr val="tx1"/>
                          </a:solidFill>
                          <a:latin typeface="Times New Roman" panose="02020603050405020304" pitchFamily="18" charset="0"/>
                          <a:ea typeface="+mn-ea"/>
                          <a:cs typeface="Times New Roman" panose="02020603050405020304" pitchFamily="18" charset="0"/>
                        </a:rPr>
                        <a:t>Yönetim Kurulu Kararları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0501175"/>
                  </a:ext>
                </a:extLst>
              </a:tr>
              <a:tr h="405837">
                <a:tc>
                  <a:txBody>
                    <a:bodyPr/>
                    <a:lstStyle/>
                    <a:p>
                      <a:pPr algn="ctr"/>
                      <a:r>
                        <a:rPr lang="tr-TR" b="1" dirty="0" smtClean="0">
                          <a:latin typeface="Times New Roman" panose="02020603050405020304" pitchFamily="18" charset="0"/>
                          <a:cs typeface="Times New Roman" panose="02020603050405020304" pitchFamily="18" charset="0"/>
                        </a:rPr>
                        <a:t>2020/1-7</a:t>
                      </a:r>
                      <a:endParaRPr lang="tr-TR"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3578191"/>
                  </a:ext>
                </a:extLst>
              </a:tr>
              <a:tr h="374849">
                <a:tc>
                  <a:txBody>
                    <a:bodyPr/>
                    <a:lstStyle/>
                    <a:p>
                      <a:pPr algn="ctr"/>
                      <a:r>
                        <a:rPr lang="tr-TR" b="1" dirty="0" smtClean="0">
                          <a:latin typeface="Times New Roman" panose="02020603050405020304" pitchFamily="18" charset="0"/>
                          <a:cs typeface="Times New Roman" panose="02020603050405020304" pitchFamily="18" charset="0"/>
                        </a:rPr>
                        <a:t>2020</a:t>
                      </a:r>
                      <a:endParaRPr lang="tr-TR" b="1"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7888832"/>
                  </a:ext>
                </a:extLst>
              </a:tr>
            </a:tbl>
          </a:graphicData>
        </a:graphic>
      </p:graphicFrame>
      <p:sp>
        <p:nvSpPr>
          <p:cNvPr id="27" name="Sağ Ok 26"/>
          <p:cNvSpPr/>
          <p:nvPr/>
        </p:nvSpPr>
        <p:spPr>
          <a:xfrm>
            <a:off x="6228184" y="3429000"/>
            <a:ext cx="648072" cy="17030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8" name="Metin kutusu 27"/>
          <p:cNvSpPr txBox="1"/>
          <p:nvPr/>
        </p:nvSpPr>
        <p:spPr>
          <a:xfrm>
            <a:off x="6948264" y="3356992"/>
            <a:ext cx="1099019" cy="307777"/>
          </a:xfrm>
          <a:prstGeom prst="rect">
            <a:avLst/>
          </a:prstGeom>
          <a:noFill/>
        </p:spPr>
        <p:txBody>
          <a:bodyPr wrap="none" rtlCol="0">
            <a:spAutoFit/>
          </a:bodyPr>
          <a:lstStyle/>
          <a:p>
            <a:r>
              <a:rPr lang="tr-TR" sz="1400" b="1" dirty="0" smtClean="0">
                <a:latin typeface="Franklin Gothic Book" panose="020B0503020102020204" pitchFamily="34" charset="0"/>
              </a:rPr>
              <a:t>Kurum Logo</a:t>
            </a:r>
            <a:endParaRPr lang="tr-TR" sz="1400" b="1" dirty="0">
              <a:latin typeface="Franklin Gothic Book" panose="020B0503020102020204" pitchFamily="34" charset="0"/>
            </a:endParaRPr>
          </a:p>
        </p:txBody>
      </p:sp>
      <p:sp>
        <p:nvSpPr>
          <p:cNvPr id="29" name="Sağ Ok 28"/>
          <p:cNvSpPr/>
          <p:nvPr/>
        </p:nvSpPr>
        <p:spPr>
          <a:xfrm>
            <a:off x="6228184" y="5805264"/>
            <a:ext cx="648072" cy="17030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0" name="Metin kutusu 29"/>
          <p:cNvSpPr txBox="1"/>
          <p:nvPr/>
        </p:nvSpPr>
        <p:spPr>
          <a:xfrm>
            <a:off x="6948264" y="5733256"/>
            <a:ext cx="989758" cy="307777"/>
          </a:xfrm>
          <a:prstGeom prst="rect">
            <a:avLst/>
          </a:prstGeom>
          <a:noFill/>
        </p:spPr>
        <p:txBody>
          <a:bodyPr wrap="none" rtlCol="0">
            <a:spAutoFit/>
          </a:bodyPr>
          <a:lstStyle/>
          <a:p>
            <a:r>
              <a:rPr lang="tr-TR" sz="1400" b="1" dirty="0" smtClean="0">
                <a:latin typeface="Franklin Gothic Book" panose="020B0503020102020204" pitchFamily="34" charset="0"/>
              </a:rPr>
              <a:t>Dosya Sıra</a:t>
            </a:r>
            <a:endParaRPr lang="tr-TR" sz="1400" b="1" dirty="0">
              <a:latin typeface="Franklin Gothic Book" panose="020B0503020102020204" pitchFamily="34" charset="0"/>
            </a:endParaRPr>
          </a:p>
        </p:txBody>
      </p:sp>
      <p:pic>
        <p:nvPicPr>
          <p:cNvPr id="7" name="Resim 6"/>
          <p:cNvPicPr>
            <a:picLocks noChangeAspect="1"/>
          </p:cNvPicPr>
          <p:nvPr/>
        </p:nvPicPr>
        <p:blipFill rotWithShape="1">
          <a:blip r:embed="rId3" cstate="print">
            <a:extLst>
              <a:ext uri="{28A0092B-C50C-407E-A947-70E740481C1C}">
                <a14:useLocalDpi xmlns:a14="http://schemas.microsoft.com/office/drawing/2010/main" val="0"/>
              </a:ext>
            </a:extLst>
          </a:blip>
          <a:srcRect l="21838" t="11037" r="20243" b="11722"/>
          <a:stretch/>
        </p:blipFill>
        <p:spPr>
          <a:xfrm>
            <a:off x="4633100" y="3140968"/>
            <a:ext cx="1368152" cy="989217"/>
          </a:xfrm>
          <a:prstGeom prst="rect">
            <a:avLst/>
          </a:prstGeom>
        </p:spPr>
      </p:pic>
    </p:spTree>
    <p:extLst>
      <p:ext uri="{BB962C8B-B14F-4D97-AF65-F5344CB8AC3E}">
        <p14:creationId xmlns:p14="http://schemas.microsoft.com/office/powerpoint/2010/main" val="48679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etin kutusu"/>
          <p:cNvSpPr txBox="1"/>
          <p:nvPr/>
        </p:nvSpPr>
        <p:spPr>
          <a:xfrm>
            <a:off x="5436096" y="1916832"/>
            <a:ext cx="1990225" cy="707886"/>
          </a:xfrm>
          <a:prstGeom prst="rect">
            <a:avLst/>
          </a:prstGeom>
          <a:noFill/>
        </p:spPr>
        <p:txBody>
          <a:bodyPr wrap="none" rtlCol="0">
            <a:spAutoFit/>
          </a:bodyPr>
          <a:lstStyle/>
          <a:p>
            <a:r>
              <a:rPr lang="tr-TR" sz="4000" b="1" dirty="0" smtClean="0">
                <a:solidFill>
                  <a:schemeClr val="bg1"/>
                </a:solidFill>
              </a:rPr>
              <a:t>10-14 Yıl</a:t>
            </a:r>
            <a:endParaRPr lang="tr-TR" sz="4000" b="1" dirty="0">
              <a:solidFill>
                <a:schemeClr val="bg1"/>
              </a:solidFill>
            </a:endParaRPr>
          </a:p>
        </p:txBody>
      </p:sp>
      <p:sp>
        <p:nvSpPr>
          <p:cNvPr id="11" name="Yuvarlatılmış Dikdörtgen 4"/>
          <p:cNvSpPr/>
          <p:nvPr/>
        </p:nvSpPr>
        <p:spPr>
          <a:xfrm>
            <a:off x="827584" y="1412776"/>
            <a:ext cx="7848872" cy="1337265"/>
          </a:xfrm>
          <a:prstGeom prst="rect">
            <a:avLst/>
          </a:prstGeom>
          <a:solidFill>
            <a:schemeClr val="tx1">
              <a:lumMod val="65000"/>
              <a:lumOff val="35000"/>
            </a:schemeClr>
          </a:solidFill>
          <a:scene3d>
            <a:camera prst="orthographicFront">
              <a:rot lat="0" lon="0" rev="0"/>
            </a:camera>
            <a:lightRig rig="glow" dir="t">
              <a:rot lat="0" lon="0" rev="4800000"/>
            </a:lightRig>
          </a:scene3d>
          <a:sp3d/>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algn="just"/>
            <a:r>
              <a:rPr lang="tr-TR" sz="2400" dirty="0">
                <a:solidFill>
                  <a:schemeClr val="bg1"/>
                </a:solidFill>
                <a:latin typeface="Times New Roman" panose="02020603050405020304" pitchFamily="18" charset="0"/>
                <a:cs typeface="Times New Roman" panose="02020603050405020304" pitchFamily="18" charset="0"/>
              </a:rPr>
              <a:t>İçerisinde tamamen veya kısmen gizlilik derecesi taşıyan dosya/klasör etiketi üzerine en yüksek gizlilik dereceli belgenin ibaresi yazılır. </a:t>
            </a:r>
          </a:p>
        </p:txBody>
      </p:sp>
      <p:sp>
        <p:nvSpPr>
          <p:cNvPr id="10" name="Yuvarlatılmış Dikdörtgen 9"/>
          <p:cNvSpPr/>
          <p:nvPr/>
        </p:nvSpPr>
        <p:spPr>
          <a:xfrm>
            <a:off x="6876256" y="2972702"/>
            <a:ext cx="1871663" cy="369665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graphicFrame>
        <p:nvGraphicFramePr>
          <p:cNvPr id="12" name="Tablo 11"/>
          <p:cNvGraphicFramePr>
            <a:graphicFrameLocks noGrp="1"/>
          </p:cNvGraphicFramePr>
          <p:nvPr>
            <p:extLst>
              <p:ext uri="{D42A27DB-BD31-4B8C-83A1-F6EECF244321}">
                <p14:modId xmlns:p14="http://schemas.microsoft.com/office/powerpoint/2010/main" val="3031392281"/>
              </p:ext>
            </p:extLst>
          </p:nvPr>
        </p:nvGraphicFramePr>
        <p:xfrm>
          <a:off x="7019727" y="3111247"/>
          <a:ext cx="1584176" cy="3389118"/>
        </p:xfrm>
        <a:graphic>
          <a:graphicData uri="http://schemas.openxmlformats.org/drawingml/2006/table">
            <a:tbl>
              <a:tblPr firstRow="1" bandRow="1">
                <a:effectLst/>
                <a:tableStyleId>{073A0DAA-6AF3-43AB-8588-CEC1D06C72B9}</a:tableStyleId>
              </a:tblPr>
              <a:tblGrid>
                <a:gridCol w="1584176">
                  <a:extLst>
                    <a:ext uri="{9D8B030D-6E8A-4147-A177-3AD203B41FA5}">
                      <a16:colId xmlns:a16="http://schemas.microsoft.com/office/drawing/2014/main" val="3129115872"/>
                    </a:ext>
                  </a:extLst>
                </a:gridCol>
              </a:tblGrid>
              <a:tr h="605785">
                <a:tc>
                  <a:txBody>
                    <a:bodyPr/>
                    <a:lstStyle/>
                    <a:p>
                      <a:pPr algn="ctr"/>
                      <a:r>
                        <a:rPr lang="tr-TR" sz="1400" b="1" dirty="0" smtClean="0">
                          <a:solidFill>
                            <a:schemeClr val="tx1"/>
                          </a:solidFill>
                          <a:latin typeface="Times New Roman" panose="02020603050405020304" pitchFamily="18" charset="0"/>
                          <a:cs typeface="Times New Roman" panose="02020603050405020304" pitchFamily="18" charset="0"/>
                        </a:rPr>
                        <a:t>Atatürk</a:t>
                      </a:r>
                      <a:r>
                        <a:rPr lang="tr-TR" sz="1400" b="1" baseline="0" dirty="0" smtClean="0">
                          <a:solidFill>
                            <a:schemeClr val="tx1"/>
                          </a:solidFill>
                          <a:latin typeface="Times New Roman" panose="02020603050405020304" pitchFamily="18" charset="0"/>
                          <a:cs typeface="Times New Roman" panose="02020603050405020304" pitchFamily="18" charset="0"/>
                        </a:rPr>
                        <a:t> Orman Çiftliği</a:t>
                      </a:r>
                      <a:endParaRPr lang="tr-TR"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9579100"/>
                  </a:ext>
                </a:extLst>
              </a:tr>
              <a:tr h="389414">
                <a:tc>
                  <a:txBody>
                    <a:bodyPr/>
                    <a:lstStyle/>
                    <a:p>
                      <a:pPr algn="ctr"/>
                      <a:r>
                        <a:rPr lang="tr-TR" sz="1350" b="1" kern="1200" dirty="0" smtClean="0">
                          <a:solidFill>
                            <a:schemeClr val="dk1"/>
                          </a:solidFill>
                          <a:effectLst/>
                          <a:latin typeface="+mn-lt"/>
                          <a:ea typeface="+mn-ea"/>
                          <a:cs typeface="+mn-cs"/>
                        </a:rPr>
                        <a:t>66170681</a:t>
                      </a:r>
                      <a:endParaRPr lang="tr-TR" sz="18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6538596"/>
                  </a:ext>
                </a:extLst>
              </a:tr>
              <a:tr h="389414">
                <a:tc>
                  <a:txBody>
                    <a:bodyPr/>
                    <a:lstStyle/>
                    <a:p>
                      <a:pPr algn="ctr"/>
                      <a:r>
                        <a:rPr lang="tr-TR" b="1" dirty="0" smtClean="0">
                          <a:latin typeface="Times New Roman" panose="02020603050405020304" pitchFamily="18" charset="0"/>
                          <a:cs typeface="Times New Roman" panose="02020603050405020304" pitchFamily="18" charset="0"/>
                        </a:rPr>
                        <a:t>050.02.04</a:t>
                      </a:r>
                      <a:endParaRPr lang="tr-TR"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5777096"/>
                  </a:ext>
                </a:extLst>
              </a:tr>
              <a:tr h="926029">
                <a:tc>
                  <a:txBody>
                    <a:bodyPr/>
                    <a:lstStyle/>
                    <a:p>
                      <a:pPr algn="ctr"/>
                      <a:endParaRPr lang="tr-TR" b="1" dirty="0" smtClean="0">
                        <a:latin typeface="Times New Roman" panose="02020603050405020304" pitchFamily="18" charset="0"/>
                        <a:cs typeface="Times New Roman" panose="02020603050405020304" pitchFamily="18" charset="0"/>
                      </a:endParaRPr>
                    </a:p>
                    <a:p>
                      <a:pPr algn="ctr"/>
                      <a:r>
                        <a:rPr lang="tr-TR" b="1" dirty="0" smtClean="0">
                          <a:latin typeface="Times New Roman" panose="02020603050405020304" pitchFamily="18" charset="0"/>
                          <a:cs typeface="Times New Roman" panose="02020603050405020304" pitchFamily="18" charset="0"/>
                        </a:rPr>
                        <a:t>Yönetim Kurulu Kararları</a:t>
                      </a:r>
                      <a:endParaRPr lang="tr-TR"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3428892"/>
                  </a:ext>
                </a:extLst>
              </a:tr>
              <a:tr h="389414">
                <a:tc>
                  <a:txBody>
                    <a:bodyPr/>
                    <a:lstStyle/>
                    <a:p>
                      <a:pPr algn="ctr"/>
                      <a:r>
                        <a:rPr lang="tr-TR" b="1" dirty="0" smtClean="0">
                          <a:latin typeface="Times New Roman" panose="02020603050405020304" pitchFamily="18" charset="0"/>
                          <a:cs typeface="Times New Roman" panose="02020603050405020304" pitchFamily="18" charset="0"/>
                        </a:rPr>
                        <a:t>1/5</a:t>
                      </a:r>
                      <a:endParaRPr lang="tr-TR"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0501175"/>
                  </a:ext>
                </a:extLst>
              </a:tr>
              <a:tr h="344531">
                <a:tc>
                  <a:txBody>
                    <a:bodyPr/>
                    <a:lstStyle/>
                    <a:p>
                      <a:pPr algn="ctr"/>
                      <a:r>
                        <a:rPr lang="tr-TR" b="1" dirty="0" smtClean="0">
                          <a:latin typeface="Times New Roman" panose="02020603050405020304" pitchFamily="18" charset="0"/>
                          <a:cs typeface="Times New Roman" panose="02020603050405020304" pitchFamily="18" charset="0"/>
                        </a:rPr>
                        <a:t>1997</a:t>
                      </a:r>
                      <a:endParaRPr lang="tr-TR"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3578191"/>
                  </a:ext>
                </a:extLst>
              </a:tr>
              <a:tr h="344531">
                <a:tc>
                  <a:txBody>
                    <a:bodyPr/>
                    <a:lstStyle/>
                    <a:p>
                      <a:pPr algn="ctr"/>
                      <a:r>
                        <a:rPr lang="tr-TR" b="1" dirty="0" smtClean="0">
                          <a:solidFill>
                            <a:srgbClr val="FF0000"/>
                          </a:solidFill>
                          <a:latin typeface="Times New Roman" panose="02020603050405020304" pitchFamily="18" charset="0"/>
                          <a:cs typeface="Times New Roman" panose="02020603050405020304" pitchFamily="18" charset="0"/>
                        </a:rPr>
                        <a:t>Gizli</a:t>
                      </a:r>
                      <a:endParaRPr lang="tr-TR" b="1"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7888832"/>
                  </a:ext>
                </a:extLst>
              </a:tr>
            </a:tbl>
          </a:graphicData>
        </a:graphic>
      </p:graphicFrame>
      <p:pic>
        <p:nvPicPr>
          <p:cNvPr id="13" name="Resim 12"/>
          <p:cNvPicPr>
            <a:picLocks noChangeAspect="1"/>
          </p:cNvPicPr>
          <p:nvPr/>
        </p:nvPicPr>
        <p:blipFill rotWithShape="1">
          <a:blip r:embed="rId2" cstate="print">
            <a:extLst>
              <a:ext uri="{28A0092B-C50C-407E-A947-70E740481C1C}">
                <a14:useLocalDpi xmlns:a14="http://schemas.microsoft.com/office/drawing/2010/main" val="0"/>
              </a:ext>
            </a:extLst>
          </a:blip>
          <a:srcRect b="63718"/>
          <a:stretch/>
        </p:blipFill>
        <p:spPr>
          <a:xfrm>
            <a:off x="1115616" y="2780928"/>
            <a:ext cx="5400600" cy="3816424"/>
          </a:xfrm>
          <a:prstGeom prst="rect">
            <a:avLst/>
          </a:prstGeom>
        </p:spPr>
      </p:pic>
      <p:pic>
        <p:nvPicPr>
          <p:cNvPr id="14" name="Resim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4173" y="33273"/>
            <a:ext cx="1090691" cy="1052736"/>
          </a:xfrm>
          <a:prstGeom prst="flowChartConnector">
            <a:avLst/>
          </a:prstGeom>
        </p:spPr>
      </p:pic>
      <p:sp>
        <p:nvSpPr>
          <p:cNvPr id="15" name="Metin kutusu 14"/>
          <p:cNvSpPr txBox="1"/>
          <p:nvPr/>
        </p:nvSpPr>
        <p:spPr>
          <a:xfrm>
            <a:off x="1691680" y="611977"/>
            <a:ext cx="5400600" cy="584775"/>
          </a:xfrm>
          <a:prstGeom prst="rect">
            <a:avLst/>
          </a:prstGeom>
          <a:noFill/>
        </p:spPr>
        <p:txBody>
          <a:bodyPr wrap="square" rtlCol="0">
            <a:spAutoFit/>
          </a:bodyPr>
          <a:lstStyle/>
          <a:p>
            <a:pPr algn="ctr">
              <a:buNone/>
            </a:pPr>
            <a:r>
              <a:rPr lang="tr-TR" sz="3200" b="1" dirty="0" smtClean="0">
                <a:latin typeface="OCR A Extended" panose="02010509020102010303" pitchFamily="50" charset="0"/>
                <a:cs typeface="Arial" panose="020B0604020202020204" pitchFamily="34" charset="0"/>
              </a:rPr>
              <a:t>Belge İş ve İşlemleri</a:t>
            </a:r>
            <a:endParaRPr lang="tr-TR" sz="3200" b="1" dirty="0">
              <a:latin typeface="OCR A Extended" panose="02010509020102010303" pitchFamily="50" charset="0"/>
            </a:endParaRPr>
          </a:p>
        </p:txBody>
      </p:sp>
    </p:spTree>
    <p:extLst>
      <p:ext uri="{BB962C8B-B14F-4D97-AF65-F5344CB8AC3E}">
        <p14:creationId xmlns:p14="http://schemas.microsoft.com/office/powerpoint/2010/main" val="1907353743"/>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8"/>
          <p:cNvSpPr/>
          <p:nvPr/>
        </p:nvSpPr>
        <p:spPr>
          <a:xfrm>
            <a:off x="755576" y="1700808"/>
            <a:ext cx="5026810" cy="1872208"/>
          </a:xfrm>
          <a:prstGeom prst="rect">
            <a:avLst/>
          </a:prstGeom>
          <a:solidFill>
            <a:schemeClr val="tx1">
              <a:lumMod val="65000"/>
              <a:lumOff val="35000"/>
            </a:schemeClr>
          </a:solidFill>
          <a:scene3d>
            <a:camera prst="orthographicFront">
              <a:rot lat="0" lon="0" rev="0"/>
            </a:camera>
            <a:lightRig rig="glow" dir="t">
              <a:rot lat="0" lon="0" rev="4800000"/>
            </a:lightRig>
          </a:scene3d>
          <a:sp3d/>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algn="ctr"/>
            <a:r>
              <a:rPr lang="tr-TR" sz="2400" dirty="0">
                <a:solidFill>
                  <a:schemeClr val="bg1"/>
                </a:solidFill>
                <a:latin typeface="Times New Roman" panose="02020603050405020304" pitchFamily="18" charset="0"/>
                <a:cs typeface="Times New Roman" panose="02020603050405020304" pitchFamily="18" charset="0"/>
              </a:rPr>
              <a:t>İşlemi tamamlanmış ve uygunluk kontrolü yapılarak eksiklikleri giderilmiş dosya/klasörler, müteakip takvim yılının ilk üç ayı içerisinde arşivlere devredilir.</a:t>
            </a: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4173" y="33273"/>
            <a:ext cx="1090691" cy="1052736"/>
          </a:xfrm>
          <a:prstGeom prst="flowChartConnector">
            <a:avLst/>
          </a:prstGeom>
        </p:spPr>
      </p:pic>
      <p:sp>
        <p:nvSpPr>
          <p:cNvPr id="8" name="Metin kutusu 7"/>
          <p:cNvSpPr txBox="1"/>
          <p:nvPr/>
        </p:nvSpPr>
        <p:spPr>
          <a:xfrm>
            <a:off x="1691680" y="611977"/>
            <a:ext cx="5400600" cy="584775"/>
          </a:xfrm>
          <a:prstGeom prst="rect">
            <a:avLst/>
          </a:prstGeom>
          <a:noFill/>
        </p:spPr>
        <p:txBody>
          <a:bodyPr wrap="square" rtlCol="0">
            <a:spAutoFit/>
          </a:bodyPr>
          <a:lstStyle/>
          <a:p>
            <a:pPr algn="ctr">
              <a:buNone/>
            </a:pPr>
            <a:r>
              <a:rPr lang="tr-TR" sz="3200" b="1" dirty="0" smtClean="0">
                <a:latin typeface="OCR A Extended" panose="02010509020102010303" pitchFamily="50" charset="0"/>
                <a:cs typeface="Arial" panose="020B0604020202020204" pitchFamily="34" charset="0"/>
              </a:rPr>
              <a:t>Belge Devir İşlemleri</a:t>
            </a:r>
            <a:endParaRPr lang="tr-TR" sz="3200" b="1" dirty="0">
              <a:latin typeface="OCR A Extended" panose="02010509020102010303" pitchFamily="50" charset="0"/>
            </a:endParaRPr>
          </a:p>
        </p:txBody>
      </p:sp>
      <p:graphicFrame>
        <p:nvGraphicFramePr>
          <p:cNvPr id="10" name="Diyagram 9"/>
          <p:cNvGraphicFramePr/>
          <p:nvPr>
            <p:extLst>
              <p:ext uri="{D42A27DB-BD31-4B8C-83A1-F6EECF244321}">
                <p14:modId xmlns:p14="http://schemas.microsoft.com/office/powerpoint/2010/main" val="30193715"/>
              </p:ext>
            </p:extLst>
          </p:nvPr>
        </p:nvGraphicFramePr>
        <p:xfrm>
          <a:off x="3059832" y="3887455"/>
          <a:ext cx="3840088" cy="2608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Resim 4"/>
          <p:cNvPicPr>
            <a:picLocks noChangeAspect="1"/>
          </p:cNvPicPr>
          <p:nvPr/>
        </p:nvPicPr>
        <p:blipFill>
          <a:blip r:embed="rId8"/>
          <a:stretch>
            <a:fillRect/>
          </a:stretch>
        </p:blipFill>
        <p:spPr>
          <a:xfrm>
            <a:off x="6300192" y="1576400"/>
            <a:ext cx="2413629" cy="2172266"/>
          </a:xfrm>
          <a:prstGeom prst="rect">
            <a:avLst/>
          </a:prstGeom>
        </p:spPr>
      </p:pic>
    </p:spTree>
    <p:extLst>
      <p:ext uri="{BB962C8B-B14F-4D97-AF65-F5344CB8AC3E}">
        <p14:creationId xmlns:p14="http://schemas.microsoft.com/office/powerpoint/2010/main" val="24496401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10 Dikdörtgen"/>
          <p:cNvSpPr/>
          <p:nvPr/>
        </p:nvSpPr>
        <p:spPr>
          <a:xfrm>
            <a:off x="3635896" y="4869160"/>
            <a:ext cx="5472608" cy="1446550"/>
          </a:xfrm>
          <a:prstGeom prst="rect">
            <a:avLst/>
          </a:prstGeom>
        </p:spPr>
        <p:txBody>
          <a:bodyPr wrap="square">
            <a:spAutoFit/>
          </a:bodyPr>
          <a:lstStyle/>
          <a:p>
            <a:r>
              <a:rPr lang="tr-TR" sz="2200" b="1" dirty="0" smtClean="0">
                <a:latin typeface="Calibri" pitchFamily="34" charset="0"/>
              </a:rPr>
              <a:t>Birimlerinde, aktüalitesini kaybetmemiş olarak aktif bir biçimde ve günlük iş akışı içinde kullanılan arşivlik malzemenin belirli bir süre kullanıldığı arşiv birimidir.</a:t>
            </a:r>
            <a:endParaRPr lang="tr-TR" sz="2200" b="1" dirty="0"/>
          </a:p>
        </p:txBody>
      </p:sp>
      <p:sp>
        <p:nvSpPr>
          <p:cNvPr id="15" name="14 Metin kutusu"/>
          <p:cNvSpPr txBox="1"/>
          <p:nvPr/>
        </p:nvSpPr>
        <p:spPr>
          <a:xfrm>
            <a:off x="395536" y="4941168"/>
            <a:ext cx="2954655" cy="523220"/>
          </a:xfrm>
          <a:prstGeom prst="rect">
            <a:avLst/>
          </a:prstGeom>
          <a:noFill/>
        </p:spPr>
        <p:txBody>
          <a:bodyPr wrap="none" rtlCol="0">
            <a:spAutoFit/>
          </a:bodyPr>
          <a:lstStyle/>
          <a:p>
            <a:r>
              <a:rPr lang="tr-TR" sz="2800" b="1" i="1" dirty="0" smtClean="0">
                <a:solidFill>
                  <a:srgbClr val="FF0000"/>
                </a:solidFill>
              </a:rPr>
              <a:t>Birim Arşivi Nedir?</a:t>
            </a:r>
            <a:endParaRPr lang="tr-TR" sz="2800" b="1" i="1" dirty="0">
              <a:solidFill>
                <a:srgbClr val="FF0000"/>
              </a:solidFill>
            </a:endParaRPr>
          </a:p>
        </p:txBody>
      </p:sp>
      <p:sp>
        <p:nvSpPr>
          <p:cNvPr id="12" name="11 Oval"/>
          <p:cNvSpPr/>
          <p:nvPr/>
        </p:nvSpPr>
        <p:spPr>
          <a:xfrm>
            <a:off x="6087988" y="1852067"/>
            <a:ext cx="2160240" cy="1512168"/>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12 Metin kutusu"/>
          <p:cNvSpPr txBox="1"/>
          <p:nvPr/>
        </p:nvSpPr>
        <p:spPr>
          <a:xfrm>
            <a:off x="6413516" y="2171700"/>
            <a:ext cx="1470852" cy="707886"/>
          </a:xfrm>
          <a:prstGeom prst="rect">
            <a:avLst/>
          </a:prstGeom>
          <a:noFill/>
        </p:spPr>
        <p:txBody>
          <a:bodyPr wrap="none" rtlCol="0">
            <a:spAutoFit/>
          </a:bodyPr>
          <a:lstStyle/>
          <a:p>
            <a:r>
              <a:rPr lang="tr-TR" sz="4000" b="1" dirty="0" smtClean="0">
                <a:solidFill>
                  <a:schemeClr val="bg1"/>
                </a:solidFill>
              </a:rPr>
              <a:t>1-5 Yıl</a:t>
            </a:r>
            <a:endParaRPr lang="tr-TR" sz="4000" b="1" dirty="0">
              <a:solidFill>
                <a:schemeClr val="bg1"/>
              </a:solidFill>
            </a:endParaRPr>
          </a:p>
        </p:txBody>
      </p:sp>
      <p:sp>
        <p:nvSpPr>
          <p:cNvPr id="2" name="Dikdörtgen 1"/>
          <p:cNvSpPr/>
          <p:nvPr/>
        </p:nvSpPr>
        <p:spPr>
          <a:xfrm>
            <a:off x="683568" y="501134"/>
            <a:ext cx="5976664" cy="584775"/>
          </a:xfrm>
          <a:prstGeom prst="rect">
            <a:avLst/>
          </a:prstGeom>
        </p:spPr>
        <p:txBody>
          <a:bodyPr wrap="square">
            <a:spAutoFit/>
          </a:bodyPr>
          <a:lstStyle/>
          <a:p>
            <a:pPr>
              <a:buNone/>
            </a:pPr>
            <a:r>
              <a:rPr lang="tr-TR" sz="3200" b="1" dirty="0">
                <a:latin typeface="OCR A Extended" panose="02010509020102010303" pitchFamily="50" charset="0"/>
                <a:cs typeface="Arial" panose="020B0604020202020204" pitchFamily="34" charset="0"/>
              </a:rPr>
              <a:t>Birim Arşiv İşlemleri</a:t>
            </a:r>
            <a:endParaRPr lang="tr-TR" sz="3200" b="1" dirty="0">
              <a:latin typeface="OCR A Extended" panose="02010509020102010303" pitchFamily="50" charset="0"/>
            </a:endParaRP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4173" y="33273"/>
            <a:ext cx="1090691" cy="1052736"/>
          </a:xfrm>
          <a:prstGeom prst="flowChartConnector">
            <a:avLst/>
          </a:prstGeom>
        </p:spPr>
      </p:pic>
      <p:pic>
        <p:nvPicPr>
          <p:cNvPr id="9" name="Resim 2"/>
          <p:cNvPicPr>
            <a:picLocks noChangeAspect="1"/>
          </p:cNvPicPr>
          <p:nvPr/>
        </p:nvPicPr>
        <p:blipFill>
          <a:blip r:embed="rId3"/>
          <a:stretch>
            <a:fillRect/>
          </a:stretch>
        </p:blipFill>
        <p:spPr>
          <a:xfrm>
            <a:off x="827584" y="1412776"/>
            <a:ext cx="3516577" cy="2564171"/>
          </a:xfrm>
          <a:prstGeom prst="rect">
            <a:avLst/>
          </a:prstGeom>
        </p:spPr>
      </p:pic>
    </p:spTree>
    <p:extLst>
      <p:ext uri="{BB962C8B-B14F-4D97-AF65-F5344CB8AC3E}">
        <p14:creationId xmlns:p14="http://schemas.microsoft.com/office/powerpoint/2010/main" val="4265069790"/>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Dikdörtgen"/>
          <p:cNvSpPr/>
          <p:nvPr/>
        </p:nvSpPr>
        <p:spPr>
          <a:xfrm>
            <a:off x="251520" y="1556792"/>
            <a:ext cx="4896544" cy="1077218"/>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tr-TR" sz="1600" b="1" dirty="0" smtClean="0">
                <a:latin typeface="Arial" pitchFamily="34" charset="0"/>
                <a:cs typeface="Arial" pitchFamily="34" charset="0"/>
              </a:rPr>
              <a:t>İşlemi tamamlanan dosyalar, birim arşivine “Dosya İçerik Listesi” ve uygunluk kontrolü yapılmış olan kayıt defterleri veya föyleri ile birlikte teslim edilir.</a:t>
            </a:r>
            <a:endParaRPr lang="tr-TR" sz="1600" b="1" dirty="0">
              <a:latin typeface="Arial" pitchFamily="34" charset="0"/>
              <a:cs typeface="Arial" pitchFamily="34" charset="0"/>
            </a:endParaRPr>
          </a:p>
        </p:txBody>
      </p:sp>
      <p:sp>
        <p:nvSpPr>
          <p:cNvPr id="12" name="11 Metin kutusu"/>
          <p:cNvSpPr txBox="1"/>
          <p:nvPr/>
        </p:nvSpPr>
        <p:spPr>
          <a:xfrm>
            <a:off x="323528" y="2996952"/>
            <a:ext cx="4680520" cy="923330"/>
          </a:xfrm>
          <a:prstGeom prst="rect">
            <a:avLst/>
          </a:prstGeom>
          <a:noFill/>
        </p:spPr>
        <p:txBody>
          <a:bodyPr wrap="square" rtlCol="0">
            <a:spAutoFit/>
          </a:bodyPr>
          <a:lstStyle/>
          <a:p>
            <a:r>
              <a:rPr lang="tr-TR" b="1" dirty="0" smtClean="0">
                <a:solidFill>
                  <a:srgbClr val="FF0000"/>
                </a:solidFill>
              </a:rPr>
              <a:t>Resmi Gazete, kitap, broşür ve benzerleri Birim Arşivine devredilmez ilgili birimlerinde muhafaza edilir.</a:t>
            </a:r>
            <a:endParaRPr lang="tr-TR" b="1" dirty="0">
              <a:solidFill>
                <a:srgbClr val="FF0000"/>
              </a:solidFill>
            </a:endParaRPr>
          </a:p>
        </p:txBody>
      </p:sp>
      <p:sp>
        <p:nvSpPr>
          <p:cNvPr id="13" name="12 Metin kutusu"/>
          <p:cNvSpPr txBox="1"/>
          <p:nvPr/>
        </p:nvSpPr>
        <p:spPr>
          <a:xfrm>
            <a:off x="323528" y="4221088"/>
            <a:ext cx="4608512" cy="923330"/>
          </a:xfrm>
          <a:prstGeom prst="rect">
            <a:avLst/>
          </a:prstGeom>
          <a:noFill/>
        </p:spPr>
        <p:txBody>
          <a:bodyPr wrap="square" rtlCol="0">
            <a:spAutoFit/>
          </a:bodyPr>
          <a:lstStyle/>
          <a:p>
            <a:r>
              <a:rPr lang="tr-TR" b="1" dirty="0" smtClean="0"/>
              <a:t>Arşiv malzemesi ve arşivlik malzeme birim arşivlerinde işlem gördüğü tarihlerdeki asli düzenleri bozulmadan saklanır.</a:t>
            </a:r>
            <a:endParaRPr lang="tr-TR" b="1" dirty="0"/>
          </a:p>
        </p:txBody>
      </p:sp>
      <p:sp>
        <p:nvSpPr>
          <p:cNvPr id="3" name="Dikdörtgen 2"/>
          <p:cNvSpPr/>
          <p:nvPr/>
        </p:nvSpPr>
        <p:spPr>
          <a:xfrm>
            <a:off x="395536" y="404664"/>
            <a:ext cx="7305205" cy="584775"/>
          </a:xfrm>
          <a:prstGeom prst="rect">
            <a:avLst/>
          </a:prstGeom>
        </p:spPr>
        <p:txBody>
          <a:bodyPr wrap="none">
            <a:spAutoFit/>
          </a:bodyPr>
          <a:lstStyle/>
          <a:p>
            <a:pPr>
              <a:buNone/>
            </a:pPr>
            <a:r>
              <a:rPr lang="tr-TR" sz="3200" b="1" dirty="0" smtClean="0">
                <a:latin typeface="OCR A Extended" panose="02010509020102010303" pitchFamily="50" charset="0"/>
                <a:cs typeface="Arial" panose="020B0604020202020204" pitchFamily="34" charset="0"/>
              </a:rPr>
              <a:t>Belgenin </a:t>
            </a:r>
            <a:r>
              <a:rPr lang="tr-TR" sz="3200" b="1" dirty="0">
                <a:latin typeface="OCR A Extended" panose="02010509020102010303" pitchFamily="50" charset="0"/>
                <a:cs typeface="Arial" panose="020B0604020202020204" pitchFamily="34" charset="0"/>
              </a:rPr>
              <a:t>Birim Arşivine Devri</a:t>
            </a:r>
            <a:endParaRPr lang="tr-TR" sz="3200" b="1" dirty="0">
              <a:latin typeface="OCR A Extended" panose="02010509020102010303" pitchFamily="50" charset="0"/>
            </a:endParaRPr>
          </a:p>
        </p:txBody>
      </p:sp>
      <p:graphicFrame>
        <p:nvGraphicFramePr>
          <p:cNvPr id="10" name="Nesne 9"/>
          <p:cNvGraphicFramePr>
            <a:graphicFrameLocks noChangeAspect="1"/>
          </p:cNvGraphicFramePr>
          <p:nvPr>
            <p:extLst>
              <p:ext uri="{D42A27DB-BD31-4B8C-83A1-F6EECF244321}">
                <p14:modId xmlns:p14="http://schemas.microsoft.com/office/powerpoint/2010/main" val="1816513599"/>
              </p:ext>
            </p:extLst>
          </p:nvPr>
        </p:nvGraphicFramePr>
        <p:xfrm>
          <a:off x="5364088" y="1340768"/>
          <a:ext cx="3240360" cy="4824536"/>
        </p:xfrm>
        <a:graphic>
          <a:graphicData uri="http://schemas.openxmlformats.org/presentationml/2006/ole">
            <mc:AlternateContent xmlns:mc="http://schemas.openxmlformats.org/markup-compatibility/2006">
              <mc:Choice xmlns:v="urn:schemas-microsoft-com:vml" Requires="v">
                <p:oleObj spid="_x0000_s1173" name="Document" r:id="rId3" imgW="6979513" imgH="8611953" progId="Word.Document.8">
                  <p:embed/>
                </p:oleObj>
              </mc:Choice>
              <mc:Fallback>
                <p:oleObj name="Document" r:id="rId3" imgW="6979513" imgH="8611953" progId="Word.Document.8">
                  <p:embed/>
                  <p:pic>
                    <p:nvPicPr>
                      <p:cNvPr id="6" name="Nesne 5"/>
                      <p:cNvPicPr/>
                      <p:nvPr/>
                    </p:nvPicPr>
                    <p:blipFill>
                      <a:blip r:embed="rId4"/>
                      <a:stretch>
                        <a:fillRect/>
                      </a:stretch>
                    </p:blipFill>
                    <p:spPr>
                      <a:xfrm>
                        <a:off x="5364088" y="1340768"/>
                        <a:ext cx="3240360" cy="4824536"/>
                      </a:xfrm>
                      <a:prstGeom prst="rect">
                        <a:avLst/>
                      </a:prstGeom>
                    </p:spPr>
                  </p:pic>
                </p:oleObj>
              </mc:Fallback>
            </mc:AlternateContent>
          </a:graphicData>
        </a:graphic>
      </p:graphicFrame>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4173" y="33273"/>
            <a:ext cx="1090691" cy="1052736"/>
          </a:xfrm>
          <a:prstGeom prst="flowChartConnector">
            <a:avLst/>
          </a:prstGeom>
        </p:spPr>
      </p:pic>
    </p:spTree>
    <p:extLst>
      <p:ext uri="{BB962C8B-B14F-4D97-AF65-F5344CB8AC3E}">
        <p14:creationId xmlns:p14="http://schemas.microsoft.com/office/powerpoint/2010/main" val="4265069790"/>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etin kutusu 1"/>
          <p:cNvSpPr txBox="1"/>
          <p:nvPr/>
        </p:nvSpPr>
        <p:spPr>
          <a:xfrm>
            <a:off x="3203848" y="393412"/>
            <a:ext cx="2808312" cy="584775"/>
          </a:xfrm>
          <a:prstGeom prst="rect">
            <a:avLst/>
          </a:prstGeom>
          <a:noFill/>
        </p:spPr>
        <p:txBody>
          <a:bodyPr wrap="square" rtlCol="0">
            <a:spAutoFit/>
          </a:bodyPr>
          <a:lstStyle/>
          <a:p>
            <a:pPr algn="ctr"/>
            <a:r>
              <a:rPr lang="tr-TR" altLang="tr-TR" sz="3200" b="1" dirty="0" smtClean="0">
                <a:effectLst>
                  <a:outerShdw blurRad="38100" dist="38100" dir="2700000" algn="tl">
                    <a:srgbClr val="000000">
                      <a:alpha val="43137"/>
                    </a:srgbClr>
                  </a:outerShdw>
                </a:effectLst>
                <a:latin typeface="OCR A Extended" panose="02010509020102010303" pitchFamily="50" charset="0"/>
                <a:cs typeface="Arial" panose="020B0604020202020204" pitchFamily="34" charset="0"/>
              </a:rPr>
              <a:t>Mevzuat</a:t>
            </a:r>
            <a:endParaRPr lang="tr-TR" sz="3200" b="1" dirty="0">
              <a:effectLst>
                <a:outerShdw blurRad="38100" dist="38100" dir="2700000" algn="tl">
                  <a:srgbClr val="000000">
                    <a:alpha val="43137"/>
                  </a:srgbClr>
                </a:outerShdw>
              </a:effectLst>
              <a:latin typeface="OCR A Extended" panose="02010509020102010303" pitchFamily="50" charset="0"/>
            </a:endParaRPr>
          </a:p>
        </p:txBody>
      </p:sp>
      <p:sp>
        <p:nvSpPr>
          <p:cNvPr id="10" name="9 Dikdörtgen"/>
          <p:cNvSpPr/>
          <p:nvPr/>
        </p:nvSpPr>
        <p:spPr>
          <a:xfrm>
            <a:off x="1485900" y="2420888"/>
            <a:ext cx="6686500" cy="1261884"/>
          </a:xfrm>
          <a:prstGeom prst="rect">
            <a:avLst/>
          </a:prstGeom>
        </p:spPr>
        <p:txBody>
          <a:bodyPr wrap="square">
            <a:spAutoFit/>
          </a:bodyPr>
          <a:lstStyle/>
          <a:p>
            <a:pPr algn="just"/>
            <a:r>
              <a:rPr lang="tr-TR" sz="1900" b="1" dirty="0" smtClean="0"/>
              <a:t>Milli arşivlerimizin korunması ve değerlendirilmesiyle ilgili her türlü görev, 11 Numaralı Cumhurbaşkanlığı kararnamesi ile </a:t>
            </a:r>
            <a:r>
              <a:rPr lang="tr-TR" sz="1900" b="1" dirty="0" smtClean="0">
                <a:solidFill>
                  <a:srgbClr val="FF0000"/>
                </a:solidFill>
              </a:rPr>
              <a:t>Devlet Arşivleri Başkanlığına </a:t>
            </a:r>
            <a:r>
              <a:rPr lang="tr-TR" sz="1900" b="1" dirty="0" smtClean="0"/>
              <a:t>verilmiştir.</a:t>
            </a:r>
          </a:p>
          <a:p>
            <a:pPr algn="just"/>
            <a:endParaRPr lang="tr-TR" sz="1900" b="1" dirty="0"/>
          </a:p>
        </p:txBody>
      </p:sp>
      <p:sp>
        <p:nvSpPr>
          <p:cNvPr id="11" name="10 Yuvarlatılmış Dikdörtgen"/>
          <p:cNvSpPr/>
          <p:nvPr/>
        </p:nvSpPr>
        <p:spPr>
          <a:xfrm>
            <a:off x="3275856" y="1320180"/>
            <a:ext cx="2592288" cy="108012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bg1"/>
                </a:solidFill>
                <a:latin typeface="Arial" pitchFamily="34" charset="0"/>
                <a:cs typeface="Arial" pitchFamily="34" charset="0"/>
              </a:rPr>
              <a:t>11 Numaralı</a:t>
            </a:r>
            <a:br>
              <a:rPr lang="tr-TR" b="1" dirty="0" smtClean="0">
                <a:solidFill>
                  <a:schemeClr val="bg1"/>
                </a:solidFill>
                <a:latin typeface="Arial" pitchFamily="34" charset="0"/>
                <a:cs typeface="Arial" pitchFamily="34" charset="0"/>
              </a:rPr>
            </a:br>
            <a:r>
              <a:rPr lang="tr-TR" b="1" dirty="0" smtClean="0">
                <a:solidFill>
                  <a:schemeClr val="bg1"/>
                </a:solidFill>
                <a:latin typeface="Arial" pitchFamily="34" charset="0"/>
                <a:cs typeface="Arial" pitchFamily="34" charset="0"/>
              </a:rPr>
              <a:t>Cumhurbaşkanlığı Kararnamesi</a:t>
            </a:r>
            <a:endParaRPr lang="tr-TR" b="1" dirty="0">
              <a:solidFill>
                <a:schemeClr val="bg1"/>
              </a:solidFill>
              <a:latin typeface="Arial" pitchFamily="34" charset="0"/>
              <a:cs typeface="Arial" pitchFamily="34" charset="0"/>
            </a:endParaRP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4173" y="33273"/>
            <a:ext cx="1090691" cy="1052736"/>
          </a:xfrm>
          <a:prstGeom prst="flowChartConnector">
            <a:avLst/>
          </a:prstGeom>
        </p:spPr>
      </p:pic>
      <p:sp>
        <p:nvSpPr>
          <p:cNvPr id="8" name="12 Yuvarlatılmış Dikdörtgen"/>
          <p:cNvSpPr/>
          <p:nvPr/>
        </p:nvSpPr>
        <p:spPr>
          <a:xfrm>
            <a:off x="3131840" y="4221088"/>
            <a:ext cx="2952328" cy="864096"/>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smtClean="0">
              <a:solidFill>
                <a:schemeClr val="bg1"/>
              </a:solidFill>
              <a:latin typeface="Arial" pitchFamily="34" charset="0"/>
              <a:cs typeface="Arial" pitchFamily="34" charset="0"/>
            </a:endParaRPr>
          </a:p>
          <a:p>
            <a:pPr algn="ctr"/>
            <a:r>
              <a:rPr lang="tr-TR" b="1" dirty="0" smtClean="0">
                <a:solidFill>
                  <a:schemeClr val="bg1"/>
                </a:solidFill>
                <a:latin typeface="Arial" pitchFamily="34" charset="0"/>
                <a:cs typeface="Arial" pitchFamily="34" charset="0"/>
              </a:rPr>
              <a:t>Devlet Arşiv Hizmetleri Hakkında Yönetmelik </a:t>
            </a:r>
            <a:endParaRPr lang="tr-TR" b="1" dirty="0" smtClean="0">
              <a:solidFill>
                <a:srgbClr val="FF0000"/>
              </a:solidFill>
              <a:latin typeface="Arial" pitchFamily="34" charset="0"/>
              <a:cs typeface="Arial" pitchFamily="34" charset="0"/>
            </a:endParaRPr>
          </a:p>
          <a:p>
            <a:pPr algn="ctr"/>
            <a:endParaRPr lang="tr-TR" b="1" dirty="0">
              <a:solidFill>
                <a:schemeClr val="bg1"/>
              </a:solidFill>
              <a:latin typeface="Arial" pitchFamily="34" charset="0"/>
              <a:cs typeface="Arial" pitchFamily="34" charset="0"/>
            </a:endParaRPr>
          </a:p>
        </p:txBody>
      </p:sp>
      <p:sp>
        <p:nvSpPr>
          <p:cNvPr id="12" name="9 Dikdörtgen"/>
          <p:cNvSpPr/>
          <p:nvPr/>
        </p:nvSpPr>
        <p:spPr>
          <a:xfrm>
            <a:off x="1485900" y="5123800"/>
            <a:ext cx="6758508" cy="969496"/>
          </a:xfrm>
          <a:prstGeom prst="rect">
            <a:avLst/>
          </a:prstGeom>
        </p:spPr>
        <p:txBody>
          <a:bodyPr wrap="square">
            <a:spAutoFit/>
          </a:bodyPr>
          <a:lstStyle/>
          <a:p>
            <a:pPr algn="just"/>
            <a:r>
              <a:rPr lang="tr-TR" sz="1900" b="1" dirty="0" smtClean="0"/>
              <a:t>11 Numaralı Cumhurbaşkanlığı kararnamesinin uygulanabilmesi için Devlet Arşiv Hizmetleri Hakkında Yönetmelik çıkarılmıştır.</a:t>
            </a:r>
          </a:p>
          <a:p>
            <a:pPr algn="just"/>
            <a:endParaRPr lang="tr-TR" sz="1900" b="1" dirty="0"/>
          </a:p>
        </p:txBody>
      </p:sp>
    </p:spTree>
    <p:extLst>
      <p:ext uri="{BB962C8B-B14F-4D97-AF65-F5344CB8AC3E}">
        <p14:creationId xmlns:p14="http://schemas.microsoft.com/office/powerpoint/2010/main" val="4265069790"/>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8 Oval"/>
          <p:cNvSpPr/>
          <p:nvPr/>
        </p:nvSpPr>
        <p:spPr>
          <a:xfrm>
            <a:off x="5364088" y="1556792"/>
            <a:ext cx="2160240" cy="1512168"/>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Picture 6" descr="http://www.icat.com.tr/content/sites/default/files/Arsiv.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412776"/>
            <a:ext cx="4103433" cy="223224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5" name="Picture 1" descr="C:\Users\aakbayir\Desktop\arsiv.jpg"/>
          <p:cNvPicPr>
            <a:picLocks noChangeAspect="1" noChangeArrowheads="1"/>
          </p:cNvPicPr>
          <p:nvPr/>
        </p:nvPicPr>
        <p:blipFill>
          <a:blip r:embed="rId3" cstate="print"/>
          <a:srcRect/>
          <a:stretch>
            <a:fillRect/>
          </a:stretch>
        </p:blipFill>
        <p:spPr bwMode="auto">
          <a:xfrm>
            <a:off x="4644008" y="3645024"/>
            <a:ext cx="3822563" cy="286719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7 Metin kutusu"/>
          <p:cNvSpPr txBox="1"/>
          <p:nvPr/>
        </p:nvSpPr>
        <p:spPr>
          <a:xfrm>
            <a:off x="5436096" y="1916832"/>
            <a:ext cx="1990225" cy="707886"/>
          </a:xfrm>
          <a:prstGeom prst="rect">
            <a:avLst/>
          </a:prstGeom>
          <a:noFill/>
        </p:spPr>
        <p:txBody>
          <a:bodyPr wrap="none" rtlCol="0">
            <a:spAutoFit/>
          </a:bodyPr>
          <a:lstStyle/>
          <a:p>
            <a:r>
              <a:rPr lang="tr-TR" sz="4000" b="1" dirty="0" smtClean="0">
                <a:solidFill>
                  <a:schemeClr val="bg1"/>
                </a:solidFill>
              </a:rPr>
              <a:t>10-14 Yıl</a:t>
            </a:r>
            <a:endParaRPr lang="tr-TR" sz="4000" b="1" dirty="0">
              <a:solidFill>
                <a:schemeClr val="bg1"/>
              </a:solidFill>
            </a:endParaRPr>
          </a:p>
        </p:txBody>
      </p:sp>
      <p:sp>
        <p:nvSpPr>
          <p:cNvPr id="6" name="Metin kutusu 5"/>
          <p:cNvSpPr txBox="1"/>
          <p:nvPr/>
        </p:nvSpPr>
        <p:spPr>
          <a:xfrm>
            <a:off x="323528" y="4266962"/>
            <a:ext cx="3888432" cy="1754326"/>
          </a:xfrm>
          <a:prstGeom prst="rect">
            <a:avLst/>
          </a:prstGeom>
          <a:noFill/>
        </p:spPr>
        <p:txBody>
          <a:bodyPr wrap="square" rtlCol="0">
            <a:spAutoFit/>
          </a:bodyPr>
          <a:lstStyle/>
          <a:p>
            <a:pPr algn="just"/>
            <a:r>
              <a:rPr lang="tr-TR" b="1" dirty="0" smtClean="0"/>
              <a:t>Yükümlülerin </a:t>
            </a:r>
            <a:r>
              <a:rPr lang="tr-TR" b="1" dirty="0"/>
              <a:t>merkez teşkilatlarında yer alan, </a:t>
            </a:r>
            <a:r>
              <a:rPr lang="tr-TR" b="1" i="1" dirty="0"/>
              <a:t>belgelerin</a:t>
            </a:r>
            <a:r>
              <a:rPr lang="tr-TR" b="1" dirty="0"/>
              <a:t> birim arşivlerine</a:t>
            </a:r>
            <a:r>
              <a:rPr lang="tr-TR" b="1" i="1" dirty="0"/>
              <a:t> ve merkezi arşivlere</a:t>
            </a:r>
            <a:r>
              <a:rPr lang="tr-TR" b="1" dirty="0"/>
              <a:t> nazaran daha uzun süreli saklandığı </a:t>
            </a:r>
            <a:r>
              <a:rPr lang="tr-TR" b="1" dirty="0" smtClean="0"/>
              <a:t>arşivlerdir.</a:t>
            </a:r>
          </a:p>
          <a:p>
            <a:pPr algn="just"/>
            <a:endParaRPr lang="tr-TR" b="1" dirty="0"/>
          </a:p>
          <a:p>
            <a:endParaRPr lang="tr-TR" dirty="0"/>
          </a:p>
        </p:txBody>
      </p:sp>
      <p:sp>
        <p:nvSpPr>
          <p:cNvPr id="2" name="Dikdörtgen 1"/>
          <p:cNvSpPr/>
          <p:nvPr/>
        </p:nvSpPr>
        <p:spPr>
          <a:xfrm>
            <a:off x="467544" y="332656"/>
            <a:ext cx="7080785" cy="584775"/>
          </a:xfrm>
          <a:prstGeom prst="rect">
            <a:avLst/>
          </a:prstGeom>
        </p:spPr>
        <p:txBody>
          <a:bodyPr wrap="none">
            <a:spAutoFit/>
          </a:bodyPr>
          <a:lstStyle/>
          <a:p>
            <a:pPr>
              <a:buNone/>
            </a:pPr>
            <a:r>
              <a:rPr lang="tr-TR" sz="3200" b="1" dirty="0">
                <a:latin typeface="OCR A Extended" panose="02010509020102010303" pitchFamily="50" charset="0"/>
                <a:cs typeface="Arial" panose="020B0604020202020204" pitchFamily="34" charset="0"/>
              </a:rPr>
              <a:t>Kurum/Merkezi Arşiv İşlemleri</a:t>
            </a:r>
            <a:endParaRPr lang="tr-TR" sz="3200" b="1" dirty="0">
              <a:latin typeface="OCR A Extended" panose="02010509020102010303" pitchFamily="50" charset="0"/>
            </a:endParaRPr>
          </a:p>
        </p:txBody>
      </p:sp>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4173" y="33273"/>
            <a:ext cx="1090691" cy="1052736"/>
          </a:xfrm>
          <a:prstGeom prst="flowChartConnector">
            <a:avLst/>
          </a:prstGeom>
        </p:spPr>
      </p:pic>
    </p:spTree>
    <p:extLst>
      <p:ext uri="{BB962C8B-B14F-4D97-AF65-F5344CB8AC3E}">
        <p14:creationId xmlns:p14="http://schemas.microsoft.com/office/powerpoint/2010/main" val="4265069790"/>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icat.com.tr/content/sites/default/files/Arsiv.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412776"/>
            <a:ext cx="4103433" cy="223224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5" name="Picture 1" descr="C:\Users\aakbayir\Desktop\arsiv.jpg"/>
          <p:cNvPicPr>
            <a:picLocks noChangeAspect="1" noChangeArrowheads="1"/>
          </p:cNvPicPr>
          <p:nvPr/>
        </p:nvPicPr>
        <p:blipFill>
          <a:blip r:embed="rId3" cstate="print"/>
          <a:srcRect/>
          <a:stretch>
            <a:fillRect/>
          </a:stretch>
        </p:blipFill>
        <p:spPr bwMode="auto">
          <a:xfrm>
            <a:off x="4716016" y="1412776"/>
            <a:ext cx="4104456" cy="223224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Metin kutusu 5"/>
          <p:cNvSpPr txBox="1"/>
          <p:nvPr/>
        </p:nvSpPr>
        <p:spPr>
          <a:xfrm>
            <a:off x="323528" y="4113074"/>
            <a:ext cx="7200800" cy="2308324"/>
          </a:xfrm>
          <a:prstGeom prst="rect">
            <a:avLst/>
          </a:prstGeom>
          <a:noFill/>
        </p:spPr>
        <p:txBody>
          <a:bodyPr wrap="square" rtlCol="0">
            <a:spAutoFit/>
          </a:bodyPr>
          <a:lstStyle/>
          <a:p>
            <a:pPr marL="285750" indent="-285750" algn="just">
              <a:buFontTx/>
              <a:buChar char="-"/>
            </a:pPr>
            <a:r>
              <a:rPr lang="tr-TR" b="1" dirty="0" smtClean="0"/>
              <a:t>Arşivlerden </a:t>
            </a:r>
            <a:r>
              <a:rPr lang="tr-TR" b="1" dirty="0"/>
              <a:t>alınan belgelerin, incelenme ve kullanım süresi kurum arşivi tarafından belirlenir. Belirlenen sürenin yeterli olmadığı durumlarda süre uzatılabilir</a:t>
            </a:r>
            <a:r>
              <a:rPr lang="tr-TR" b="1" dirty="0" smtClean="0"/>
              <a:t>.</a:t>
            </a:r>
          </a:p>
          <a:p>
            <a:pPr marL="285750" indent="-285750" algn="just">
              <a:buFontTx/>
              <a:buChar char="-"/>
            </a:pPr>
            <a:endParaRPr lang="tr-TR" b="1" dirty="0"/>
          </a:p>
          <a:p>
            <a:pPr marL="285750" indent="-285750" algn="just">
              <a:buFontTx/>
              <a:buChar char="-"/>
            </a:pPr>
            <a:r>
              <a:rPr lang="tr-TR" b="1" dirty="0" smtClean="0"/>
              <a:t>Ayıklama </a:t>
            </a:r>
            <a:r>
              <a:rPr lang="tr-TR" b="1" dirty="0"/>
              <a:t>ve imha işlemleri Kurum arşivleri ve merkezi arşivlerde yapılır.</a:t>
            </a:r>
          </a:p>
          <a:p>
            <a:pPr marL="285750" indent="-285750" algn="just">
              <a:buFontTx/>
              <a:buChar char="-"/>
            </a:pPr>
            <a:endParaRPr lang="tr-TR" b="1" dirty="0"/>
          </a:p>
          <a:p>
            <a:endParaRPr lang="tr-TR" dirty="0"/>
          </a:p>
        </p:txBody>
      </p:sp>
      <p:sp>
        <p:nvSpPr>
          <p:cNvPr id="8" name="Dikdörtgen 7"/>
          <p:cNvSpPr/>
          <p:nvPr/>
        </p:nvSpPr>
        <p:spPr>
          <a:xfrm>
            <a:off x="467544" y="332656"/>
            <a:ext cx="7080785" cy="584775"/>
          </a:xfrm>
          <a:prstGeom prst="rect">
            <a:avLst/>
          </a:prstGeom>
        </p:spPr>
        <p:txBody>
          <a:bodyPr wrap="none">
            <a:spAutoFit/>
          </a:bodyPr>
          <a:lstStyle/>
          <a:p>
            <a:pPr>
              <a:buNone/>
            </a:pPr>
            <a:r>
              <a:rPr lang="tr-TR" sz="3200" b="1" dirty="0">
                <a:latin typeface="OCR A Extended" panose="02010509020102010303" pitchFamily="50" charset="0"/>
                <a:cs typeface="Arial" panose="020B0604020202020204" pitchFamily="34" charset="0"/>
              </a:rPr>
              <a:t>Kurum/Merkezi Arşiv İşlemleri</a:t>
            </a:r>
            <a:endParaRPr lang="tr-TR" sz="3200" b="1" dirty="0">
              <a:latin typeface="OCR A Extended" panose="02010509020102010303" pitchFamily="50" charset="0"/>
            </a:endParaRPr>
          </a:p>
        </p:txBody>
      </p:sp>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4173" y="33273"/>
            <a:ext cx="1090691" cy="1052736"/>
          </a:xfrm>
          <a:prstGeom prst="flowChartConnector">
            <a:avLst/>
          </a:prstGeom>
        </p:spPr>
      </p:pic>
    </p:spTree>
    <p:extLst>
      <p:ext uri="{BB962C8B-B14F-4D97-AF65-F5344CB8AC3E}">
        <p14:creationId xmlns:p14="http://schemas.microsoft.com/office/powerpoint/2010/main" val="4226645631"/>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11560" y="1582340"/>
            <a:ext cx="3543300" cy="3693319"/>
          </a:xfrm>
          <a:prstGeom prst="rect">
            <a:avLst/>
          </a:prstGeom>
          <a:noFill/>
        </p:spPr>
        <p:txBody>
          <a:bodyPr wrap="square" rtlCol="0">
            <a:spAutoFit/>
          </a:bodyPr>
          <a:lstStyle/>
          <a:p>
            <a:pPr algn="just"/>
            <a:r>
              <a:rPr lang="tr-TR" dirty="0" smtClean="0"/>
              <a:t>Saklama Süreli Dosya Planlarına göre kurumlarında bulunması gereken süreyi tamamlayan </a:t>
            </a:r>
            <a:r>
              <a:rPr lang="tr-TR" b="1" dirty="0" smtClean="0"/>
              <a:t>«Arşiv Malzemesi» </a:t>
            </a:r>
            <a:r>
              <a:rPr lang="tr-TR" dirty="0" smtClean="0"/>
              <a:t>kapsamındaki belgeler Dosya Planlarına göre aksiyonlar alırlar.</a:t>
            </a:r>
          </a:p>
          <a:p>
            <a:pPr algn="just"/>
            <a:endParaRPr lang="tr-TR" dirty="0" smtClean="0"/>
          </a:p>
          <a:p>
            <a:pPr algn="just"/>
            <a:endParaRPr lang="tr-TR" dirty="0"/>
          </a:p>
          <a:p>
            <a:pPr algn="just"/>
            <a:r>
              <a:rPr lang="tr-TR" dirty="0" smtClean="0"/>
              <a:t>Planlarda yer alan </a:t>
            </a:r>
            <a:r>
              <a:rPr lang="tr-TR" b="1" dirty="0" smtClean="0"/>
              <a:t>«A»</a:t>
            </a:r>
            <a:r>
              <a:rPr lang="tr-TR" dirty="0" smtClean="0"/>
              <a:t> kodlu dosya ve belgeler ise uzun süre saklanmak ve devletin hafızasında yer almak maksadıyla </a:t>
            </a:r>
            <a:r>
              <a:rPr lang="tr-TR" b="1" i="1" dirty="0" smtClean="0"/>
              <a:t>Devlet Arşivleri Başkanlığına </a:t>
            </a:r>
            <a:r>
              <a:rPr lang="tr-TR" dirty="0" smtClean="0"/>
              <a:t>devredilir.</a:t>
            </a:r>
            <a:endParaRPr lang="tr-TR" dirty="0"/>
          </a:p>
        </p:txBody>
      </p:sp>
      <p:pic>
        <p:nvPicPr>
          <p:cNvPr id="6" name="Picture 2" descr="C:\Users\anksalon21\Desktop\ARŞİV FOTO\Arşiv Binası yukarıdan görünüm\IMG_947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3717032"/>
            <a:ext cx="3528392" cy="26642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1493912"/>
            <a:ext cx="3441249" cy="15841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Dikdörtgen 2"/>
          <p:cNvSpPr/>
          <p:nvPr/>
        </p:nvSpPr>
        <p:spPr>
          <a:xfrm>
            <a:off x="683568" y="362634"/>
            <a:ext cx="7632848" cy="1077218"/>
          </a:xfrm>
          <a:prstGeom prst="rect">
            <a:avLst/>
          </a:prstGeom>
        </p:spPr>
        <p:txBody>
          <a:bodyPr wrap="square">
            <a:spAutoFit/>
          </a:bodyPr>
          <a:lstStyle/>
          <a:p>
            <a:pPr>
              <a:buNone/>
            </a:pPr>
            <a:r>
              <a:rPr lang="tr-TR" sz="3200" b="1" dirty="0" smtClean="0">
                <a:latin typeface="OCR A Extended" panose="02010509020102010303" pitchFamily="50" charset="0"/>
                <a:cs typeface="Arial" panose="020B0604020202020204" pitchFamily="34" charset="0"/>
              </a:rPr>
              <a:t>Belgenin </a:t>
            </a:r>
            <a:r>
              <a:rPr lang="tr-TR" sz="3200" b="1" dirty="0">
                <a:latin typeface="OCR A Extended" panose="02010509020102010303" pitchFamily="50" charset="0"/>
                <a:cs typeface="Arial" panose="020B0604020202020204" pitchFamily="34" charset="0"/>
              </a:rPr>
              <a:t>Devlet Arşivlerine Devri</a:t>
            </a:r>
            <a:endParaRPr lang="tr-TR" sz="3200" b="1" dirty="0">
              <a:latin typeface="OCR A Extended" panose="02010509020102010303" pitchFamily="50" charset="0"/>
            </a:endParaRPr>
          </a:p>
        </p:txBody>
      </p:sp>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4173" y="33273"/>
            <a:ext cx="1090691" cy="1052736"/>
          </a:xfrm>
          <a:prstGeom prst="flowChartConnector">
            <a:avLst/>
          </a:prstGeom>
        </p:spPr>
      </p:pic>
    </p:spTree>
    <p:extLst>
      <p:ext uri="{BB962C8B-B14F-4D97-AF65-F5344CB8AC3E}">
        <p14:creationId xmlns:p14="http://schemas.microsoft.com/office/powerpoint/2010/main" val="1742377465"/>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srcRect/>
          <a:stretch>
            <a:fillRect/>
          </a:stretch>
        </p:blipFill>
        <p:spPr bwMode="auto">
          <a:xfrm>
            <a:off x="1691680" y="1412776"/>
            <a:ext cx="5364162" cy="185737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11 Resim" descr="office-space-06_0_0.jpg"/>
          <p:cNvPicPr>
            <a:picLocks noChangeAspect="1"/>
          </p:cNvPicPr>
          <p:nvPr/>
        </p:nvPicPr>
        <p:blipFill>
          <a:blip r:embed="rId3" cstate="print"/>
          <a:stretch>
            <a:fillRect/>
          </a:stretch>
        </p:blipFill>
        <p:spPr>
          <a:xfrm>
            <a:off x="4932040" y="3501008"/>
            <a:ext cx="3834627" cy="279290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Picture 3" descr="G:\Mevzuat\Resimler\Toplanti_salonu_ses_yalitimi_10.jpg"/>
          <p:cNvPicPr>
            <a:picLocks noChangeAspect="1" noChangeArrowheads="1"/>
          </p:cNvPicPr>
          <p:nvPr/>
        </p:nvPicPr>
        <p:blipFill>
          <a:blip r:embed="rId4" cstate="print"/>
          <a:srcRect/>
          <a:stretch>
            <a:fillRect/>
          </a:stretch>
        </p:blipFill>
        <p:spPr bwMode="auto">
          <a:xfrm>
            <a:off x="467544" y="3573016"/>
            <a:ext cx="4024294" cy="280831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Dikdörtgen 1"/>
          <p:cNvSpPr/>
          <p:nvPr/>
        </p:nvSpPr>
        <p:spPr>
          <a:xfrm>
            <a:off x="1692410" y="404664"/>
            <a:ext cx="5759910" cy="584775"/>
          </a:xfrm>
          <a:prstGeom prst="rect">
            <a:avLst/>
          </a:prstGeom>
        </p:spPr>
        <p:txBody>
          <a:bodyPr wrap="none">
            <a:spAutoFit/>
          </a:bodyPr>
          <a:lstStyle/>
          <a:p>
            <a:pPr>
              <a:buNone/>
            </a:pPr>
            <a:r>
              <a:rPr lang="tr-TR" sz="3200" b="1" dirty="0">
                <a:latin typeface="OCR A Extended" panose="02010509020102010303" pitchFamily="50" charset="0"/>
                <a:cs typeface="Arial" panose="020B0604020202020204" pitchFamily="34" charset="0"/>
              </a:rPr>
              <a:t>Ayıklama ve İmha Süreci</a:t>
            </a:r>
            <a:endParaRPr lang="tr-TR" sz="3200" b="1" dirty="0">
              <a:latin typeface="OCR A Extended" panose="02010509020102010303" pitchFamily="50" charset="0"/>
            </a:endParaRPr>
          </a:p>
        </p:txBody>
      </p:sp>
      <p:pic>
        <p:nvPicPr>
          <p:cNvPr id="6" name="Resi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4173" y="33273"/>
            <a:ext cx="1090691" cy="1052736"/>
          </a:xfrm>
          <a:prstGeom prst="flowChartConnector">
            <a:avLst/>
          </a:prstGeom>
        </p:spPr>
      </p:pic>
    </p:spTree>
    <p:extLst>
      <p:ext uri="{BB962C8B-B14F-4D97-AF65-F5344CB8AC3E}">
        <p14:creationId xmlns:p14="http://schemas.microsoft.com/office/powerpoint/2010/main" val="4265069790"/>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740655" y="1484784"/>
            <a:ext cx="7143713" cy="3467100"/>
          </a:xfrm>
        </p:spPr>
        <p:txBody>
          <a:bodyPr>
            <a:normAutofit/>
          </a:bodyPr>
          <a:lstStyle/>
          <a:p>
            <a:pPr algn="just">
              <a:buNone/>
            </a:pPr>
            <a:r>
              <a:rPr lang="tr-TR" dirty="0" smtClean="0"/>
              <a:t>	</a:t>
            </a:r>
            <a:r>
              <a:rPr lang="tr-TR" sz="2400" dirty="0" smtClean="0"/>
              <a:t>Arşiv Belgesi niteliği kazananlar süresiz bir şekilde saklanmakta iken ileride kullanılmasına ve saklanmasına lüzum görülmeyen belgeler ise oluşturulan planlar doğrultusunda tasfiye edilmektedir.</a:t>
            </a:r>
            <a:endParaRPr lang="tr-TR" dirty="0" smtClean="0"/>
          </a:p>
          <a:p>
            <a:pPr algn="just">
              <a:buNone/>
            </a:pPr>
            <a:r>
              <a:rPr lang="tr-TR" dirty="0"/>
              <a:t>	</a:t>
            </a:r>
            <a:endParaRPr lang="tr-TR" sz="2400"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4173" y="33273"/>
            <a:ext cx="1090691" cy="1052736"/>
          </a:xfrm>
          <a:prstGeom prst="flowChartConnector">
            <a:avLst/>
          </a:prstGeom>
        </p:spPr>
      </p:pic>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6573" y="185673"/>
            <a:ext cx="1090691" cy="1052736"/>
          </a:xfrm>
          <a:prstGeom prst="flowChartConnector">
            <a:avLst/>
          </a:prstGeom>
        </p:spPr>
      </p:pic>
      <p:pic>
        <p:nvPicPr>
          <p:cNvPr id="7" name="Picture 3"/>
          <p:cNvPicPr>
            <a:picLocks noChangeAspect="1" noChangeArrowheads="1"/>
          </p:cNvPicPr>
          <p:nvPr/>
        </p:nvPicPr>
        <p:blipFill>
          <a:blip r:embed="rId3" cstate="print"/>
          <a:srcRect/>
          <a:stretch>
            <a:fillRect/>
          </a:stretch>
        </p:blipFill>
        <p:spPr bwMode="auto">
          <a:xfrm>
            <a:off x="5596213" y="3218334"/>
            <a:ext cx="2880320" cy="2336969"/>
          </a:xfrm>
          <a:prstGeom prst="rect">
            <a:avLst/>
          </a:prstGeom>
          <a:noFill/>
          <a:ln w="9525">
            <a:noFill/>
            <a:miter lim="800000"/>
            <a:headEnd/>
            <a:tailEnd/>
          </a:ln>
        </p:spPr>
      </p:pic>
      <p:sp>
        <p:nvSpPr>
          <p:cNvPr id="8" name="Dikdörtgen 7"/>
          <p:cNvSpPr/>
          <p:nvPr/>
        </p:nvSpPr>
        <p:spPr>
          <a:xfrm>
            <a:off x="1692410" y="404664"/>
            <a:ext cx="5759910" cy="584775"/>
          </a:xfrm>
          <a:prstGeom prst="rect">
            <a:avLst/>
          </a:prstGeom>
        </p:spPr>
        <p:txBody>
          <a:bodyPr wrap="none">
            <a:spAutoFit/>
          </a:bodyPr>
          <a:lstStyle/>
          <a:p>
            <a:pPr>
              <a:buNone/>
            </a:pPr>
            <a:r>
              <a:rPr lang="tr-TR" sz="3200" b="1" dirty="0">
                <a:latin typeface="OCR A Extended" panose="02010509020102010303" pitchFamily="50" charset="0"/>
                <a:cs typeface="Arial" panose="020B0604020202020204" pitchFamily="34" charset="0"/>
              </a:rPr>
              <a:t>Ayıklama ve İmha Süreci</a:t>
            </a:r>
            <a:endParaRPr lang="tr-TR" sz="3200" b="1" dirty="0">
              <a:latin typeface="OCR A Extended" panose="02010509020102010303" pitchFamily="50" charset="0"/>
            </a:endParaRPr>
          </a:p>
        </p:txBody>
      </p:sp>
      <p:sp>
        <p:nvSpPr>
          <p:cNvPr id="3" name="Metin kutusu 2"/>
          <p:cNvSpPr txBox="1"/>
          <p:nvPr/>
        </p:nvSpPr>
        <p:spPr>
          <a:xfrm>
            <a:off x="1187250" y="3742581"/>
            <a:ext cx="4104830" cy="1846659"/>
          </a:xfrm>
          <a:prstGeom prst="rect">
            <a:avLst/>
          </a:prstGeom>
          <a:noFill/>
        </p:spPr>
        <p:txBody>
          <a:bodyPr wrap="square" rtlCol="0">
            <a:spAutoFit/>
          </a:bodyPr>
          <a:lstStyle/>
          <a:p>
            <a:pPr algn="just"/>
            <a:r>
              <a:rPr lang="tr-TR" sz="2400" dirty="0">
                <a:solidFill>
                  <a:schemeClr val="tx2"/>
                </a:solidFill>
              </a:rPr>
              <a:t>Bu planlar Arşiv Belgesi Tespit Çalışmaları ve Saklama Süreli Standart Dosya Planı gibi çalışmalardır.</a:t>
            </a:r>
          </a:p>
          <a:p>
            <a:endParaRPr lang="tr-TR" dirty="0"/>
          </a:p>
        </p:txBody>
      </p:sp>
    </p:spTree>
    <p:extLst>
      <p:ext uri="{BB962C8B-B14F-4D97-AF65-F5344CB8AC3E}">
        <p14:creationId xmlns:p14="http://schemas.microsoft.com/office/powerpoint/2010/main" val="1205974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txBox="1">
            <a:spLocks noChangeArrowheads="1"/>
          </p:cNvSpPr>
          <p:nvPr/>
        </p:nvSpPr>
        <p:spPr bwMode="auto">
          <a:xfrm>
            <a:off x="2257425" y="2010966"/>
            <a:ext cx="4629150" cy="642938"/>
          </a:xfrm>
          <a:prstGeom prst="rect">
            <a:avLst/>
          </a:prstGeom>
          <a:noFill/>
          <a:ln w="9525">
            <a:noFill/>
            <a:miter lim="800000"/>
            <a:headEnd/>
            <a:tailEnd/>
          </a:ln>
        </p:spPr>
        <p:txBody>
          <a:bodyPr/>
          <a:lstStyle/>
          <a:p>
            <a:pPr algn="ctr"/>
            <a:endParaRPr lang="tr-TR" sz="2475">
              <a:latin typeface="Calibri" pitchFamily="34" charset="0"/>
            </a:endParaRPr>
          </a:p>
        </p:txBody>
      </p:sp>
      <p:sp>
        <p:nvSpPr>
          <p:cNvPr id="6" name="5 Yuvarlatılmış Dikdörtgen"/>
          <p:cNvSpPr/>
          <p:nvPr/>
        </p:nvSpPr>
        <p:spPr>
          <a:xfrm>
            <a:off x="1200150" y="1039254"/>
            <a:ext cx="6743700" cy="522391"/>
          </a:xfrm>
          <a:prstGeom prst="roundRect">
            <a:avLst>
              <a:gd name="adj" fmla="val 3202"/>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defRPr/>
            </a:pPr>
            <a:r>
              <a:rPr lang="tr-TR" sz="2500" b="1" dirty="0" smtClean="0">
                <a:solidFill>
                  <a:schemeClr val="tx1"/>
                </a:solidFill>
              </a:rPr>
              <a:t>Ayıklama </a:t>
            </a:r>
            <a:r>
              <a:rPr lang="tr-TR" sz="2500" b="1" dirty="0">
                <a:solidFill>
                  <a:schemeClr val="tx1"/>
                </a:solidFill>
              </a:rPr>
              <a:t>ve İmhanın </a:t>
            </a:r>
            <a:r>
              <a:rPr lang="tr-TR" sz="2500" b="1" dirty="0" smtClean="0">
                <a:solidFill>
                  <a:schemeClr val="tx1"/>
                </a:solidFill>
              </a:rPr>
              <a:t>Amaç </a:t>
            </a:r>
            <a:r>
              <a:rPr lang="tr-TR" sz="2500" b="1" dirty="0">
                <a:solidFill>
                  <a:schemeClr val="tx1"/>
                </a:solidFill>
              </a:rPr>
              <a:t>ve Önemi</a:t>
            </a: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4173" y="33273"/>
            <a:ext cx="1090691" cy="1052736"/>
          </a:xfrm>
          <a:prstGeom prst="flowChartConnector">
            <a:avLst/>
          </a:prstGeom>
        </p:spPr>
      </p:pic>
      <p:graphicFrame>
        <p:nvGraphicFramePr>
          <p:cNvPr id="2" name="Diyagram 1"/>
          <p:cNvGraphicFramePr/>
          <p:nvPr>
            <p:extLst>
              <p:ext uri="{D42A27DB-BD31-4B8C-83A1-F6EECF244321}">
                <p14:modId xmlns:p14="http://schemas.microsoft.com/office/powerpoint/2010/main" val="4002137729"/>
              </p:ext>
            </p:extLst>
          </p:nvPr>
        </p:nvGraphicFramePr>
        <p:xfrm>
          <a:off x="1647458" y="2029296"/>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9358229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txBox="1">
            <a:spLocks noChangeArrowheads="1"/>
          </p:cNvSpPr>
          <p:nvPr/>
        </p:nvSpPr>
        <p:spPr bwMode="auto">
          <a:xfrm>
            <a:off x="2257425" y="2010966"/>
            <a:ext cx="4629150" cy="642938"/>
          </a:xfrm>
          <a:prstGeom prst="rect">
            <a:avLst/>
          </a:prstGeom>
          <a:noFill/>
          <a:ln w="9525">
            <a:noFill/>
            <a:miter lim="800000"/>
            <a:headEnd/>
            <a:tailEnd/>
          </a:ln>
        </p:spPr>
        <p:txBody>
          <a:bodyPr/>
          <a:lstStyle/>
          <a:p>
            <a:pPr algn="ctr"/>
            <a:endParaRPr lang="tr-TR" sz="2475">
              <a:latin typeface="Calibri" pitchFamily="34" charset="0"/>
            </a:endParaRPr>
          </a:p>
        </p:txBody>
      </p:sp>
      <p:sp>
        <p:nvSpPr>
          <p:cNvPr id="138244" name="Rectangle 3"/>
          <p:cNvSpPr txBox="1">
            <a:spLocks noChangeArrowheads="1"/>
          </p:cNvSpPr>
          <p:nvPr/>
        </p:nvSpPr>
        <p:spPr bwMode="auto">
          <a:xfrm>
            <a:off x="971600" y="1772816"/>
            <a:ext cx="6743699" cy="2734272"/>
          </a:xfrm>
          <a:prstGeom prst="rect">
            <a:avLst/>
          </a:prstGeom>
          <a:noFill/>
          <a:ln w="9525">
            <a:noFill/>
            <a:miter lim="800000"/>
            <a:headEnd/>
            <a:tailEnd/>
          </a:ln>
        </p:spPr>
        <p:txBody>
          <a:bodyPr/>
          <a:lstStyle/>
          <a:p>
            <a:pPr algn="just"/>
            <a:r>
              <a:rPr lang="tr-TR" sz="2400" dirty="0" smtClean="0">
                <a:solidFill>
                  <a:schemeClr val="tx2"/>
                </a:solidFill>
              </a:rPr>
              <a:t>Kurum </a:t>
            </a:r>
            <a:r>
              <a:rPr lang="tr-TR" sz="2400" dirty="0">
                <a:solidFill>
                  <a:schemeClr val="tx2"/>
                </a:solidFill>
              </a:rPr>
              <a:t>ve kuruluşlarca işlemi tamamlanan veya denetim süresini tamamlayan belgeler içlerinde “arşiv belgesi” olabileceği </a:t>
            </a:r>
            <a:r>
              <a:rPr lang="tr-TR" sz="2400" u="sng" dirty="0">
                <a:solidFill>
                  <a:srgbClr val="FF0000"/>
                </a:solidFill>
              </a:rPr>
              <a:t>düşünülmeksizin</a:t>
            </a:r>
            <a:r>
              <a:rPr lang="tr-TR" sz="2400" dirty="0">
                <a:solidFill>
                  <a:schemeClr val="tx2"/>
                </a:solidFill>
              </a:rPr>
              <a:t> imha edilmiştir. </a:t>
            </a:r>
          </a:p>
          <a:p>
            <a:pPr algn="just"/>
            <a:endParaRPr lang="tr-TR" sz="2400" dirty="0">
              <a:solidFill>
                <a:schemeClr val="tx2"/>
              </a:solidFill>
            </a:endParaRP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4173" y="33273"/>
            <a:ext cx="1090691" cy="1052736"/>
          </a:xfrm>
          <a:prstGeom prst="flowChartConnector">
            <a:avLst/>
          </a:prstGeom>
        </p:spPr>
      </p:pic>
      <p:sp>
        <p:nvSpPr>
          <p:cNvPr id="7" name="5 Yuvarlatılmış Dikdörtgen"/>
          <p:cNvSpPr/>
          <p:nvPr/>
        </p:nvSpPr>
        <p:spPr>
          <a:xfrm>
            <a:off x="1200150" y="1039254"/>
            <a:ext cx="6743700" cy="522391"/>
          </a:xfrm>
          <a:prstGeom prst="roundRect">
            <a:avLst>
              <a:gd name="adj" fmla="val 3202"/>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defRPr/>
            </a:pPr>
            <a:r>
              <a:rPr lang="tr-TR" sz="2500" b="1" dirty="0" smtClean="0">
                <a:solidFill>
                  <a:schemeClr val="tx1"/>
                </a:solidFill>
              </a:rPr>
              <a:t>Ayıklama </a:t>
            </a:r>
            <a:r>
              <a:rPr lang="tr-TR" sz="2500" b="1" dirty="0">
                <a:solidFill>
                  <a:schemeClr val="tx1"/>
                </a:solidFill>
              </a:rPr>
              <a:t>ve İmhanın </a:t>
            </a:r>
            <a:r>
              <a:rPr lang="tr-TR" sz="2500" b="1" dirty="0" smtClean="0">
                <a:solidFill>
                  <a:schemeClr val="tx1"/>
                </a:solidFill>
              </a:rPr>
              <a:t>Amaç </a:t>
            </a:r>
            <a:r>
              <a:rPr lang="tr-TR" sz="2500" b="1" dirty="0">
                <a:solidFill>
                  <a:schemeClr val="tx1"/>
                </a:solidFill>
              </a:rPr>
              <a:t>ve Önemi</a:t>
            </a:r>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3768" y="3429000"/>
            <a:ext cx="5905500" cy="2952750"/>
          </a:xfrm>
          <a:prstGeom prst="rect">
            <a:avLst/>
          </a:prstGeom>
        </p:spPr>
      </p:pic>
    </p:spTree>
    <p:extLst>
      <p:ext uri="{BB962C8B-B14F-4D97-AF65-F5344CB8AC3E}">
        <p14:creationId xmlns:p14="http://schemas.microsoft.com/office/powerpoint/2010/main" val="325200139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6" name="Rectangle 3"/>
          <p:cNvSpPr txBox="1">
            <a:spLocks noChangeArrowheads="1"/>
          </p:cNvSpPr>
          <p:nvPr/>
        </p:nvSpPr>
        <p:spPr bwMode="auto">
          <a:xfrm>
            <a:off x="3356671" y="2456557"/>
            <a:ext cx="2713732" cy="2528888"/>
          </a:xfrm>
          <a:prstGeom prst="rect">
            <a:avLst/>
          </a:prstGeom>
          <a:noFill/>
          <a:ln w="9525">
            <a:noFill/>
            <a:miter lim="800000"/>
            <a:headEnd/>
            <a:tailEnd/>
          </a:ln>
        </p:spPr>
        <p:txBody>
          <a:bodyPr/>
          <a:lstStyle/>
          <a:p>
            <a:pPr marL="192881" indent="-192881">
              <a:spcBef>
                <a:spcPct val="20000"/>
              </a:spcBef>
              <a:buFont typeface="Arial" charset="0"/>
              <a:buChar char="•"/>
            </a:pPr>
            <a:endParaRPr lang="tr-TR" sz="1575">
              <a:latin typeface="Calibri" pitchFamily="34" charset="0"/>
            </a:endParaRPr>
          </a:p>
          <a:p>
            <a:pPr marL="192881" indent="-192881">
              <a:spcBef>
                <a:spcPct val="20000"/>
              </a:spcBef>
              <a:buFont typeface="Arial" charset="0"/>
              <a:buChar char="•"/>
            </a:pPr>
            <a:endParaRPr lang="tr-TR" sz="1575">
              <a:latin typeface="Calibri" pitchFamily="34" charset="0"/>
            </a:endParaRPr>
          </a:p>
        </p:txBody>
      </p:sp>
      <p:pic>
        <p:nvPicPr>
          <p:cNvPr id="156677" name="Picture 5" descr="j0233018"/>
          <p:cNvPicPr>
            <a:picLocks noChangeAspect="1" noChangeArrowheads="1"/>
          </p:cNvPicPr>
          <p:nvPr/>
        </p:nvPicPr>
        <p:blipFill>
          <a:blip r:embed="rId3" cstate="print"/>
          <a:srcRect/>
          <a:stretch>
            <a:fillRect/>
          </a:stretch>
        </p:blipFill>
        <p:spPr bwMode="auto">
          <a:xfrm>
            <a:off x="3131840" y="3401193"/>
            <a:ext cx="3240584" cy="2483347"/>
          </a:xfrm>
          <a:prstGeom prst="rect">
            <a:avLst/>
          </a:prstGeom>
          <a:noFill/>
          <a:ln w="9525">
            <a:noFill/>
            <a:miter lim="800000"/>
            <a:headEnd/>
            <a:tailEnd/>
          </a:ln>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4173" y="33273"/>
            <a:ext cx="1090691" cy="1052736"/>
          </a:xfrm>
          <a:prstGeom prst="flowChartConnector">
            <a:avLst/>
          </a:prstGeom>
        </p:spPr>
      </p:pic>
      <p:sp>
        <p:nvSpPr>
          <p:cNvPr id="2" name="Dikdörtgen 1"/>
          <p:cNvSpPr/>
          <p:nvPr/>
        </p:nvSpPr>
        <p:spPr>
          <a:xfrm>
            <a:off x="1043608" y="1920040"/>
            <a:ext cx="7128792" cy="1200329"/>
          </a:xfrm>
          <a:prstGeom prst="rect">
            <a:avLst/>
          </a:prstGeom>
        </p:spPr>
        <p:txBody>
          <a:bodyPr wrap="square">
            <a:spAutoFit/>
          </a:bodyPr>
          <a:lstStyle/>
          <a:p>
            <a:pPr algn="just"/>
            <a:r>
              <a:rPr lang="tr-TR" sz="2400" dirty="0">
                <a:solidFill>
                  <a:schemeClr val="tx2"/>
                </a:solidFill>
              </a:rPr>
              <a:t>Ayıklama ve İmha Komisyonları marifetiyle yapılacak bir ayıklama ve imha işlemi “Arşiv </a:t>
            </a:r>
            <a:r>
              <a:rPr lang="tr-TR" sz="2400" dirty="0" err="1" smtClean="0">
                <a:solidFill>
                  <a:schemeClr val="tx2"/>
                </a:solidFill>
              </a:rPr>
              <a:t>Belgesi”nin</a:t>
            </a:r>
            <a:r>
              <a:rPr lang="tr-TR" sz="2400" dirty="0" smtClean="0">
                <a:solidFill>
                  <a:schemeClr val="tx2"/>
                </a:solidFill>
              </a:rPr>
              <a:t> </a:t>
            </a:r>
            <a:r>
              <a:rPr lang="tr-TR" sz="2400" dirty="0">
                <a:solidFill>
                  <a:schemeClr val="tx2"/>
                </a:solidFill>
              </a:rPr>
              <a:t>kayba uğramasını önleyecektir. </a:t>
            </a:r>
          </a:p>
        </p:txBody>
      </p:sp>
      <p:sp>
        <p:nvSpPr>
          <p:cNvPr id="8" name="5 Yuvarlatılmış Dikdörtgen"/>
          <p:cNvSpPr/>
          <p:nvPr/>
        </p:nvSpPr>
        <p:spPr>
          <a:xfrm>
            <a:off x="1200150" y="1039254"/>
            <a:ext cx="6743700" cy="522391"/>
          </a:xfrm>
          <a:prstGeom prst="roundRect">
            <a:avLst>
              <a:gd name="adj" fmla="val 3202"/>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defRPr/>
            </a:pPr>
            <a:r>
              <a:rPr lang="tr-TR" sz="2500" b="1" dirty="0" smtClean="0">
                <a:solidFill>
                  <a:schemeClr val="tx1"/>
                </a:solidFill>
              </a:rPr>
              <a:t>Ayıklama </a:t>
            </a:r>
            <a:r>
              <a:rPr lang="tr-TR" sz="2500" b="1" dirty="0">
                <a:solidFill>
                  <a:schemeClr val="tx1"/>
                </a:solidFill>
              </a:rPr>
              <a:t>ve İmha Komisyonlarının </a:t>
            </a:r>
            <a:r>
              <a:rPr lang="tr-TR" sz="2500" b="1" dirty="0" smtClean="0">
                <a:solidFill>
                  <a:schemeClr val="tx1"/>
                </a:solidFill>
              </a:rPr>
              <a:t>Teşkili</a:t>
            </a:r>
            <a:endParaRPr lang="tr-TR" sz="2500" b="1" dirty="0">
              <a:solidFill>
                <a:schemeClr val="tx1"/>
              </a:solidFill>
            </a:endParaRPr>
          </a:p>
        </p:txBody>
      </p:sp>
    </p:spTree>
    <p:extLst>
      <p:ext uri="{BB962C8B-B14F-4D97-AF65-F5344CB8AC3E}">
        <p14:creationId xmlns:p14="http://schemas.microsoft.com/office/powerpoint/2010/main" val="644287939"/>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Rectangle 3"/>
          <p:cNvSpPr txBox="1">
            <a:spLocks noChangeArrowheads="1"/>
          </p:cNvSpPr>
          <p:nvPr/>
        </p:nvSpPr>
        <p:spPr bwMode="auto">
          <a:xfrm>
            <a:off x="1485900" y="1412776"/>
            <a:ext cx="6743700" cy="2049363"/>
          </a:xfrm>
          <a:prstGeom prst="rect">
            <a:avLst/>
          </a:prstGeom>
          <a:noFill/>
          <a:ln w="9525">
            <a:noFill/>
            <a:miter lim="800000"/>
            <a:headEnd/>
            <a:tailEnd/>
          </a:ln>
        </p:spPr>
        <p:txBody>
          <a:bodyPr/>
          <a:lstStyle/>
          <a:p>
            <a:pPr marL="192881" indent="-192881">
              <a:spcBef>
                <a:spcPct val="20000"/>
              </a:spcBef>
            </a:pPr>
            <a:r>
              <a:rPr lang="tr-TR" b="1" dirty="0">
                <a:latin typeface="Calibri" pitchFamily="34" charset="0"/>
              </a:rPr>
              <a:t>	</a:t>
            </a:r>
            <a:r>
              <a:rPr lang="tr-TR" sz="1350" b="1" dirty="0" smtClean="0">
                <a:latin typeface="Calibri" pitchFamily="34" charset="0"/>
              </a:rPr>
              <a:t>BAŞKAN:	</a:t>
            </a:r>
            <a:r>
              <a:rPr lang="tr-TR" sz="1350" dirty="0" smtClean="0">
                <a:latin typeface="Calibri" pitchFamily="34" charset="0"/>
              </a:rPr>
              <a:t>Kurum </a:t>
            </a:r>
            <a:r>
              <a:rPr lang="tr-TR" sz="1350" dirty="0">
                <a:latin typeface="Calibri" pitchFamily="34" charset="0"/>
              </a:rPr>
              <a:t>Arşiv Sorumlusu</a:t>
            </a:r>
            <a:endParaRPr lang="tr-TR" sz="1350" b="1" dirty="0">
              <a:latin typeface="Calibri" pitchFamily="34" charset="0"/>
            </a:endParaRPr>
          </a:p>
          <a:p>
            <a:pPr marL="192881" indent="-192881">
              <a:spcBef>
                <a:spcPct val="20000"/>
              </a:spcBef>
            </a:pPr>
            <a:r>
              <a:rPr lang="tr-TR" sz="1350" b="1" dirty="0">
                <a:latin typeface="Calibri" pitchFamily="34" charset="0"/>
              </a:rPr>
              <a:t>	</a:t>
            </a:r>
            <a:r>
              <a:rPr lang="tr-TR" sz="1350" b="1" dirty="0" smtClean="0">
                <a:latin typeface="Calibri" pitchFamily="34" charset="0"/>
              </a:rPr>
              <a:t>ÜYE:	</a:t>
            </a:r>
            <a:r>
              <a:rPr lang="tr-TR" sz="1350" dirty="0" smtClean="0">
                <a:latin typeface="Calibri" pitchFamily="34" charset="0"/>
              </a:rPr>
              <a:t>Kurum </a:t>
            </a:r>
            <a:r>
              <a:rPr lang="tr-TR" sz="1350" dirty="0">
                <a:latin typeface="Calibri" pitchFamily="34" charset="0"/>
              </a:rPr>
              <a:t>Arşiv Personeli</a:t>
            </a:r>
            <a:endParaRPr lang="tr-TR" sz="1350" b="1" dirty="0">
              <a:latin typeface="Calibri" pitchFamily="34" charset="0"/>
            </a:endParaRPr>
          </a:p>
          <a:p>
            <a:pPr marL="192881" indent="-192881">
              <a:spcBef>
                <a:spcPct val="20000"/>
              </a:spcBef>
            </a:pPr>
            <a:r>
              <a:rPr lang="tr-TR" sz="1350" b="1" dirty="0">
                <a:latin typeface="Calibri" pitchFamily="34" charset="0"/>
              </a:rPr>
              <a:t>	</a:t>
            </a:r>
            <a:r>
              <a:rPr lang="tr-TR" sz="1350" b="1" dirty="0" smtClean="0">
                <a:latin typeface="Calibri" pitchFamily="34" charset="0"/>
              </a:rPr>
              <a:t>ÜYE:	</a:t>
            </a:r>
            <a:r>
              <a:rPr lang="tr-TR" sz="1350" dirty="0" smtClean="0">
                <a:latin typeface="Calibri" pitchFamily="34" charset="0"/>
              </a:rPr>
              <a:t>Kurum </a:t>
            </a:r>
            <a:r>
              <a:rPr lang="tr-TR" sz="1350" dirty="0">
                <a:latin typeface="Calibri" pitchFamily="34" charset="0"/>
              </a:rPr>
              <a:t>Arşiv Personeli</a:t>
            </a:r>
            <a:endParaRPr lang="tr-TR" sz="1350" b="1" dirty="0">
              <a:latin typeface="Calibri" pitchFamily="34" charset="0"/>
            </a:endParaRPr>
          </a:p>
          <a:p>
            <a:pPr marL="192881" indent="-192881">
              <a:spcBef>
                <a:spcPct val="20000"/>
              </a:spcBef>
            </a:pPr>
            <a:r>
              <a:rPr lang="tr-TR" sz="1350" b="1" dirty="0">
                <a:latin typeface="Calibri" pitchFamily="34" charset="0"/>
              </a:rPr>
              <a:t>	</a:t>
            </a:r>
            <a:r>
              <a:rPr lang="tr-TR" sz="1350" b="1" dirty="0" smtClean="0">
                <a:latin typeface="Calibri" pitchFamily="34" charset="0"/>
              </a:rPr>
              <a:t>ÜYE:	</a:t>
            </a:r>
            <a:r>
              <a:rPr lang="tr-TR" sz="1350" dirty="0" smtClean="0">
                <a:latin typeface="Calibri" pitchFamily="34" charset="0"/>
              </a:rPr>
              <a:t>Ayıklama </a:t>
            </a:r>
            <a:r>
              <a:rPr lang="tr-TR" sz="1350" dirty="0">
                <a:latin typeface="Calibri" pitchFamily="34" charset="0"/>
              </a:rPr>
              <a:t>ve İmhası Yapılacak Birim Personeli</a:t>
            </a:r>
            <a:endParaRPr lang="tr-TR" sz="1350" b="1" dirty="0">
              <a:latin typeface="Calibri" pitchFamily="34" charset="0"/>
            </a:endParaRPr>
          </a:p>
          <a:p>
            <a:pPr marL="192881" indent="-192881">
              <a:spcBef>
                <a:spcPct val="20000"/>
              </a:spcBef>
            </a:pPr>
            <a:r>
              <a:rPr lang="tr-TR" sz="1350" b="1" dirty="0">
                <a:latin typeface="Calibri" pitchFamily="34" charset="0"/>
              </a:rPr>
              <a:t>	</a:t>
            </a:r>
            <a:r>
              <a:rPr lang="tr-TR" sz="1350" b="1" dirty="0" smtClean="0">
                <a:latin typeface="Calibri" pitchFamily="34" charset="0"/>
              </a:rPr>
              <a:t>ÜYE:	</a:t>
            </a:r>
            <a:r>
              <a:rPr lang="tr-TR" sz="1350" dirty="0" smtClean="0">
                <a:latin typeface="Calibri" pitchFamily="34" charset="0"/>
              </a:rPr>
              <a:t>Ayıklama </a:t>
            </a:r>
            <a:r>
              <a:rPr lang="tr-TR" sz="1350" dirty="0">
                <a:latin typeface="Calibri" pitchFamily="34" charset="0"/>
              </a:rPr>
              <a:t>ve İmhası Yapılacak Birim </a:t>
            </a:r>
            <a:r>
              <a:rPr lang="tr-TR" sz="1350" dirty="0" smtClean="0">
                <a:latin typeface="Calibri" pitchFamily="34" charset="0"/>
              </a:rPr>
              <a:t>Personeli</a:t>
            </a:r>
          </a:p>
          <a:p>
            <a:pPr marL="192881" indent="-192881">
              <a:spcBef>
                <a:spcPct val="20000"/>
              </a:spcBef>
            </a:pPr>
            <a:endParaRPr lang="tr-TR" sz="1350" dirty="0">
              <a:latin typeface="Calibri" pitchFamily="34" charset="0"/>
            </a:endParaRPr>
          </a:p>
          <a:p>
            <a:pPr marL="192881" indent="-192881">
              <a:spcBef>
                <a:spcPct val="20000"/>
              </a:spcBef>
            </a:pPr>
            <a:endParaRPr lang="tr-TR" sz="1350" dirty="0" smtClean="0">
              <a:latin typeface="Calibri" pitchFamily="34" charset="0"/>
            </a:endParaRPr>
          </a:p>
          <a:p>
            <a:pPr marL="192881" indent="-192881">
              <a:spcBef>
                <a:spcPct val="20000"/>
              </a:spcBef>
            </a:pPr>
            <a:endParaRPr lang="tr-TR" sz="1350" dirty="0">
              <a:latin typeface="Calibri" pitchFamily="34" charset="0"/>
            </a:endParaRPr>
          </a:p>
          <a:p>
            <a:pPr marL="192881" indent="-192881">
              <a:spcBef>
                <a:spcPct val="20000"/>
              </a:spcBef>
            </a:pPr>
            <a:endParaRPr lang="tr-TR" sz="1350" dirty="0">
              <a:latin typeface="Calibri" pitchFamily="34" charset="0"/>
            </a:endParaRPr>
          </a:p>
        </p:txBody>
      </p:sp>
      <p:sp>
        <p:nvSpPr>
          <p:cNvPr id="5" name="5 Yuvarlatılmış Dikdörtgen"/>
          <p:cNvSpPr/>
          <p:nvPr/>
        </p:nvSpPr>
        <p:spPr>
          <a:xfrm>
            <a:off x="1485900" y="404664"/>
            <a:ext cx="6743700" cy="1087016"/>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500" b="1" dirty="0">
                <a:solidFill>
                  <a:schemeClr val="tx1"/>
                </a:solidFill>
              </a:rPr>
              <a:t>     Kurum Arşivlerinde Ayıklama ve İmha Komisyonları</a:t>
            </a:r>
          </a:p>
        </p:txBody>
      </p:sp>
      <p:pic>
        <p:nvPicPr>
          <p:cNvPr id="27" name="Picture 2" descr="C:\Users\aakbayir\Desktop\019.png"/>
          <p:cNvPicPr>
            <a:picLocks noChangeAspect="1" noChangeArrowheads="1"/>
          </p:cNvPicPr>
          <p:nvPr/>
        </p:nvPicPr>
        <p:blipFill>
          <a:blip r:embed="rId3" cstate="print"/>
          <a:srcRect/>
          <a:stretch>
            <a:fillRect/>
          </a:stretch>
        </p:blipFill>
        <p:spPr bwMode="auto">
          <a:xfrm>
            <a:off x="3006205" y="3140968"/>
            <a:ext cx="3492500" cy="3071812"/>
          </a:xfrm>
          <a:prstGeom prst="rect">
            <a:avLst/>
          </a:prstGeom>
          <a:noFill/>
          <a:ln w="9525">
            <a:noFill/>
            <a:miter lim="800000"/>
            <a:headEnd/>
            <a:tailEnd/>
          </a:ln>
        </p:spPr>
      </p:pic>
      <p:sp>
        <p:nvSpPr>
          <p:cNvPr id="28" name="14 Sağ Ok"/>
          <p:cNvSpPr/>
          <p:nvPr/>
        </p:nvSpPr>
        <p:spPr>
          <a:xfrm>
            <a:off x="6307163" y="4300823"/>
            <a:ext cx="500063" cy="21431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29" name="15 Sağ Ok"/>
          <p:cNvSpPr/>
          <p:nvPr/>
        </p:nvSpPr>
        <p:spPr>
          <a:xfrm rot="10800000">
            <a:off x="6307163" y="4586573"/>
            <a:ext cx="500063" cy="21431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30" name="16 Sağ Ok"/>
          <p:cNvSpPr/>
          <p:nvPr/>
        </p:nvSpPr>
        <p:spPr>
          <a:xfrm>
            <a:off x="6462590" y="5325740"/>
            <a:ext cx="500063" cy="21431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31" name="17 Sağ Ok"/>
          <p:cNvSpPr/>
          <p:nvPr/>
        </p:nvSpPr>
        <p:spPr>
          <a:xfrm rot="10800000">
            <a:off x="6462590" y="5611490"/>
            <a:ext cx="500063" cy="21431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pic>
        <p:nvPicPr>
          <p:cNvPr id="32" name="Picture 4" descr="C:\Users\aakbayir\Desktop\33750.png"/>
          <p:cNvPicPr>
            <a:picLocks noChangeAspect="1" noChangeArrowheads="1"/>
          </p:cNvPicPr>
          <p:nvPr/>
        </p:nvPicPr>
        <p:blipFill>
          <a:blip r:embed="rId4" cstate="print"/>
          <a:srcRect/>
          <a:stretch>
            <a:fillRect/>
          </a:stretch>
        </p:blipFill>
        <p:spPr bwMode="auto">
          <a:xfrm>
            <a:off x="6894637" y="5037708"/>
            <a:ext cx="1016000" cy="1016000"/>
          </a:xfrm>
          <a:prstGeom prst="rect">
            <a:avLst/>
          </a:prstGeom>
          <a:noFill/>
          <a:ln w="9525">
            <a:noFill/>
            <a:miter lim="800000"/>
            <a:headEnd/>
            <a:tailEnd/>
          </a:ln>
        </p:spPr>
      </p:pic>
      <p:pic>
        <p:nvPicPr>
          <p:cNvPr id="33" name="Picture 4" descr="C:\Users\aakbayir\Desktop\33750.png"/>
          <p:cNvPicPr>
            <a:picLocks noChangeAspect="1" noChangeArrowheads="1"/>
          </p:cNvPicPr>
          <p:nvPr/>
        </p:nvPicPr>
        <p:blipFill>
          <a:blip r:embed="rId4" cstate="print"/>
          <a:srcRect/>
          <a:stretch>
            <a:fillRect/>
          </a:stretch>
        </p:blipFill>
        <p:spPr bwMode="auto">
          <a:xfrm>
            <a:off x="6822629" y="4029596"/>
            <a:ext cx="1016000" cy="1016000"/>
          </a:xfrm>
          <a:prstGeom prst="rect">
            <a:avLst/>
          </a:prstGeom>
          <a:noFill/>
          <a:ln w="9525">
            <a:noFill/>
            <a:miter lim="800000"/>
            <a:headEnd/>
            <a:tailEnd/>
          </a:ln>
        </p:spPr>
      </p:pic>
      <p:sp>
        <p:nvSpPr>
          <p:cNvPr id="34" name="20 Dikdörtgen"/>
          <p:cNvSpPr/>
          <p:nvPr/>
        </p:nvSpPr>
        <p:spPr>
          <a:xfrm>
            <a:off x="611560" y="4157241"/>
            <a:ext cx="2643188" cy="35718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b="1" dirty="0"/>
              <a:t>Kurum Arşiv sorumluları</a:t>
            </a:r>
          </a:p>
        </p:txBody>
      </p:sp>
      <p:sp>
        <p:nvSpPr>
          <p:cNvPr id="35" name="21 Dikdörtgen"/>
          <p:cNvSpPr/>
          <p:nvPr/>
        </p:nvSpPr>
        <p:spPr>
          <a:xfrm>
            <a:off x="6612310" y="3585741"/>
            <a:ext cx="2428875" cy="35718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b="1" dirty="0"/>
              <a:t>Birim Arşiv sorumluları</a:t>
            </a:r>
          </a:p>
        </p:txBody>
      </p:sp>
      <p:sp>
        <p:nvSpPr>
          <p:cNvPr id="36" name="22 Dikdörtgen"/>
          <p:cNvSpPr/>
          <p:nvPr/>
        </p:nvSpPr>
        <p:spPr>
          <a:xfrm>
            <a:off x="4054848" y="3140968"/>
            <a:ext cx="1290637" cy="3206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b="1" dirty="0"/>
              <a:t>    Başkan</a:t>
            </a:r>
          </a:p>
        </p:txBody>
      </p:sp>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4173" y="33273"/>
            <a:ext cx="1090691" cy="1052736"/>
          </a:xfrm>
          <a:prstGeom prst="flowChartConnector">
            <a:avLst/>
          </a:prstGeom>
        </p:spPr>
      </p:pic>
      <p:sp>
        <p:nvSpPr>
          <p:cNvPr id="2" name="Dikdörtgen 1"/>
          <p:cNvSpPr/>
          <p:nvPr/>
        </p:nvSpPr>
        <p:spPr>
          <a:xfrm>
            <a:off x="899592" y="6167045"/>
            <a:ext cx="8064896" cy="646331"/>
          </a:xfrm>
          <a:prstGeom prst="rect">
            <a:avLst/>
          </a:prstGeom>
        </p:spPr>
        <p:txBody>
          <a:bodyPr wrap="square">
            <a:spAutoFit/>
          </a:bodyPr>
          <a:lstStyle/>
          <a:p>
            <a:pPr algn="just">
              <a:buNone/>
            </a:pPr>
            <a:r>
              <a:rPr lang="tr-TR" dirty="0">
                <a:solidFill>
                  <a:srgbClr val="FF0000"/>
                </a:solidFill>
              </a:rPr>
              <a:t>Taşra, bölge ve yurt dışı </a:t>
            </a:r>
            <a:r>
              <a:rPr lang="tr-TR" dirty="0"/>
              <a:t>teşkilatlarında yeterli personelin bulunmaması halinde bu komisyonlar </a:t>
            </a:r>
            <a:r>
              <a:rPr lang="tr-TR" dirty="0">
                <a:solidFill>
                  <a:srgbClr val="FF0000"/>
                </a:solidFill>
              </a:rPr>
              <a:t>en az üç kişiden </a:t>
            </a:r>
            <a:r>
              <a:rPr lang="tr-TR" dirty="0"/>
              <a:t>oluşur.</a:t>
            </a:r>
          </a:p>
        </p:txBody>
      </p:sp>
    </p:spTree>
    <p:extLst>
      <p:ext uri="{BB962C8B-B14F-4D97-AF65-F5344CB8AC3E}">
        <p14:creationId xmlns:p14="http://schemas.microsoft.com/office/powerpoint/2010/main" val="408761159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1268894" y="559641"/>
            <a:ext cx="6743700" cy="1485900"/>
          </a:xfrm>
        </p:spPr>
        <p:txBody>
          <a:bodyPr anchor="ctr">
            <a:normAutofit/>
          </a:bodyPr>
          <a:lstStyle/>
          <a:p>
            <a:pPr algn="ctr"/>
            <a:r>
              <a:rPr lang="tr-TR" sz="2500" b="1" dirty="0" smtClean="0"/>
              <a:t>Ayıklama Ve İmha Komisyonlarının Çalışma </a:t>
            </a:r>
            <a:br>
              <a:rPr lang="tr-TR" sz="2500" b="1" dirty="0" smtClean="0"/>
            </a:br>
            <a:r>
              <a:rPr lang="tr-TR" sz="2500" b="1" dirty="0" smtClean="0"/>
              <a:t>Esasları</a:t>
            </a:r>
            <a:endParaRPr lang="tr-TR" sz="2500" b="1" u="sng" dirty="0"/>
          </a:p>
        </p:txBody>
      </p:sp>
      <p:sp>
        <p:nvSpPr>
          <p:cNvPr id="2" name="1 İçerik Yer Tutucusu"/>
          <p:cNvSpPr>
            <a:spLocks noGrp="1"/>
          </p:cNvSpPr>
          <p:nvPr>
            <p:ph idx="1"/>
          </p:nvPr>
        </p:nvSpPr>
        <p:spPr>
          <a:xfrm>
            <a:off x="971600" y="1916832"/>
            <a:ext cx="6912768" cy="3692996"/>
          </a:xfrm>
        </p:spPr>
        <p:txBody>
          <a:bodyPr>
            <a:normAutofit fontScale="92500"/>
          </a:bodyPr>
          <a:lstStyle/>
          <a:p>
            <a:pPr algn="just"/>
            <a:r>
              <a:rPr lang="tr-TR" sz="2400" dirty="0"/>
              <a:t>Komisyonlar </a:t>
            </a:r>
            <a:r>
              <a:rPr lang="tr-TR" sz="2400" dirty="0" smtClean="0"/>
              <a:t>muhafazasına </a:t>
            </a:r>
            <a:r>
              <a:rPr lang="tr-TR" sz="2400" dirty="0"/>
              <a:t>lüzum </a:t>
            </a:r>
            <a:r>
              <a:rPr lang="tr-TR" sz="2400" dirty="0" smtClean="0"/>
              <a:t>görülmeyen malzemeleri </a:t>
            </a:r>
            <a:r>
              <a:rPr lang="tr-TR" sz="2400" dirty="0"/>
              <a:t>ayıklamaya tâbi tutarlar</a:t>
            </a:r>
            <a:r>
              <a:rPr lang="tr-TR" sz="2400" dirty="0" smtClean="0"/>
              <a:t>.</a:t>
            </a:r>
          </a:p>
          <a:p>
            <a:pPr algn="just"/>
            <a:r>
              <a:rPr lang="tr-TR" sz="2400" dirty="0" smtClean="0"/>
              <a:t>Komisyon, her yılın </a:t>
            </a:r>
            <a:r>
              <a:rPr lang="tr-TR" sz="2400" dirty="0" smtClean="0">
                <a:solidFill>
                  <a:srgbClr val="FF0000"/>
                </a:solidFill>
              </a:rPr>
              <a:t>mart ayı başında </a:t>
            </a:r>
            <a:r>
              <a:rPr lang="tr-TR" sz="2400" dirty="0" smtClean="0"/>
              <a:t>çalışmaya başlar.</a:t>
            </a:r>
            <a:endParaRPr lang="tr-TR" sz="2400" dirty="0"/>
          </a:p>
          <a:p>
            <a:pPr algn="just"/>
            <a:r>
              <a:rPr lang="tr-TR" sz="2400" dirty="0" smtClean="0"/>
              <a:t>Komisyon üye tam sayısı ile toplanır ve kararlarını </a:t>
            </a:r>
            <a:r>
              <a:rPr lang="tr-TR" sz="2400" dirty="0" smtClean="0">
                <a:solidFill>
                  <a:srgbClr val="FF0000"/>
                </a:solidFill>
              </a:rPr>
              <a:t>oy çokluğu</a:t>
            </a:r>
            <a:r>
              <a:rPr lang="tr-TR" sz="2400" dirty="0" smtClean="0"/>
              <a:t> ile alır. </a:t>
            </a:r>
          </a:p>
          <a:p>
            <a:pPr algn="just"/>
            <a:r>
              <a:rPr lang="tr-TR" sz="2400" dirty="0" smtClean="0"/>
              <a:t>Tereddüt halinde söz konusu belgelerin saklanmasına karar verilmiş sayılır.</a:t>
            </a:r>
          </a:p>
          <a:p>
            <a:pPr algn="just"/>
            <a:r>
              <a:rPr lang="tr-TR" sz="2400" dirty="0" smtClean="0"/>
              <a:t>İmhası reddedilen belgeler sonraki yıllarda ilgili komisyonca yeniden değerlendirilir.</a:t>
            </a:r>
            <a:endParaRPr lang="tr-TR" sz="2400" dirty="0"/>
          </a:p>
          <a:p>
            <a:pPr algn="just"/>
            <a:endParaRPr lang="tr-TR" sz="1800" dirty="0"/>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4173" y="33273"/>
            <a:ext cx="1090691" cy="1052736"/>
          </a:xfrm>
          <a:prstGeom prst="flowChartConnector">
            <a:avLst/>
          </a:prstGeom>
        </p:spPr>
      </p:pic>
    </p:spTree>
    <p:extLst>
      <p:ext uri="{BB962C8B-B14F-4D97-AF65-F5344CB8AC3E}">
        <p14:creationId xmlns:p14="http://schemas.microsoft.com/office/powerpoint/2010/main" val="3026144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xEl>
                                              <p:pRg st="0" end="0"/>
                                            </p:txEl>
                                          </p:spTgt>
                                        </p:tgtEl>
                                      </p:cBhvr>
                                    </p:animEffect>
                                    <p:animScale>
                                      <p:cBhvr>
                                        <p:cTn id="7" dur="250" autoRev="1" fill="hold"/>
                                        <p:tgtEl>
                                          <p:spTgt spid="2">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2">
                                            <p:txEl>
                                              <p:pRg st="1" end="1"/>
                                            </p:txEl>
                                          </p:spTgt>
                                        </p:tgtEl>
                                      </p:cBhvr>
                                    </p:animEffect>
                                    <p:animScale>
                                      <p:cBhvr>
                                        <p:cTn id="12" dur="250" autoRev="1" fill="hold"/>
                                        <p:tgtEl>
                                          <p:spTgt spid="2">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2">
                                            <p:txEl>
                                              <p:pRg st="2" end="2"/>
                                            </p:txEl>
                                          </p:spTgt>
                                        </p:tgtEl>
                                      </p:cBhvr>
                                    </p:animEffect>
                                    <p:animScale>
                                      <p:cBhvr>
                                        <p:cTn id="17" dur="250" autoRev="1" fill="hold"/>
                                        <p:tgtEl>
                                          <p:spTgt spid="2">
                                            <p:txEl>
                                              <p:pRg st="2" end="2"/>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2">
                                            <p:txEl>
                                              <p:pRg st="3" end="3"/>
                                            </p:txEl>
                                          </p:spTgt>
                                        </p:tgtEl>
                                      </p:cBhvr>
                                    </p:animEffect>
                                    <p:animScale>
                                      <p:cBhvr>
                                        <p:cTn id="22" dur="250" autoRev="1" fill="hold"/>
                                        <p:tgtEl>
                                          <p:spTgt spid="2">
                                            <p:txEl>
                                              <p:pRg st="3" end="3"/>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2">
                                            <p:txEl>
                                              <p:pRg st="4" end="4"/>
                                            </p:txEl>
                                          </p:spTgt>
                                        </p:tgtEl>
                                      </p:cBhvr>
                                    </p:animEffect>
                                    <p:animScale>
                                      <p:cBhvr>
                                        <p:cTn id="27" dur="250" autoRev="1" fill="hold"/>
                                        <p:tgtEl>
                                          <p:spTgt spid="2">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10 Yuvarlatılmış Dikdörtgen"/>
          <p:cNvSpPr/>
          <p:nvPr/>
        </p:nvSpPr>
        <p:spPr>
          <a:xfrm>
            <a:off x="1187624" y="3356992"/>
            <a:ext cx="2880320" cy="79208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smtClean="0">
              <a:solidFill>
                <a:schemeClr val="bg1"/>
              </a:solidFill>
              <a:latin typeface="Arial" pitchFamily="34" charset="0"/>
              <a:cs typeface="Arial" pitchFamily="34" charset="0"/>
            </a:endParaRPr>
          </a:p>
          <a:p>
            <a:pPr algn="ctr"/>
            <a:r>
              <a:rPr lang="tr-TR" b="1" dirty="0" smtClean="0">
                <a:solidFill>
                  <a:schemeClr val="bg1"/>
                </a:solidFill>
                <a:latin typeface="Arial" pitchFamily="34" charset="0"/>
                <a:cs typeface="Arial" pitchFamily="34" charset="0"/>
              </a:rPr>
              <a:t>2005/7</a:t>
            </a:r>
          </a:p>
          <a:p>
            <a:pPr algn="ctr"/>
            <a:r>
              <a:rPr lang="tr-TR" b="1" dirty="0" smtClean="0">
                <a:solidFill>
                  <a:schemeClr val="bg1"/>
                </a:solidFill>
                <a:latin typeface="Arial" pitchFamily="34" charset="0"/>
                <a:cs typeface="Arial" pitchFamily="34" charset="0"/>
              </a:rPr>
              <a:t>Başbakanlık Genelgesi</a:t>
            </a:r>
            <a:br>
              <a:rPr lang="tr-TR" b="1" dirty="0" smtClean="0">
                <a:solidFill>
                  <a:schemeClr val="bg1"/>
                </a:solidFill>
                <a:latin typeface="Arial" pitchFamily="34" charset="0"/>
                <a:cs typeface="Arial" pitchFamily="34" charset="0"/>
              </a:rPr>
            </a:br>
            <a:endParaRPr lang="tr-TR" b="1" dirty="0">
              <a:solidFill>
                <a:schemeClr val="bg1"/>
              </a:solidFill>
              <a:latin typeface="Arial" pitchFamily="34" charset="0"/>
              <a:cs typeface="Arial" pitchFamily="34" charset="0"/>
            </a:endParaRPr>
          </a:p>
        </p:txBody>
      </p:sp>
      <p:sp>
        <p:nvSpPr>
          <p:cNvPr id="12" name="11 Dikdörtgen"/>
          <p:cNvSpPr/>
          <p:nvPr/>
        </p:nvSpPr>
        <p:spPr>
          <a:xfrm>
            <a:off x="1328924" y="4109010"/>
            <a:ext cx="2667012" cy="400110"/>
          </a:xfrm>
          <a:prstGeom prst="rect">
            <a:avLst/>
          </a:prstGeom>
        </p:spPr>
        <p:txBody>
          <a:bodyPr wrap="none">
            <a:spAutoFit/>
          </a:bodyPr>
          <a:lstStyle/>
          <a:p>
            <a:r>
              <a:rPr lang="tr-TR" sz="2000" b="1" dirty="0" smtClean="0">
                <a:solidFill>
                  <a:srgbClr val="FF0000"/>
                </a:solidFill>
              </a:rPr>
              <a:t>“Standart Dosya Planı” </a:t>
            </a:r>
            <a:endParaRPr lang="tr-TR" sz="2000" b="1" dirty="0">
              <a:solidFill>
                <a:srgbClr val="FF0000"/>
              </a:solidFill>
            </a:endParaRPr>
          </a:p>
        </p:txBody>
      </p:sp>
      <p:sp>
        <p:nvSpPr>
          <p:cNvPr id="13" name="12 Yuvarlatılmış Dikdörtgen"/>
          <p:cNvSpPr/>
          <p:nvPr/>
        </p:nvSpPr>
        <p:spPr>
          <a:xfrm>
            <a:off x="5076056" y="1340768"/>
            <a:ext cx="2952328" cy="864096"/>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smtClean="0">
              <a:solidFill>
                <a:schemeClr val="bg1"/>
              </a:solidFill>
              <a:latin typeface="Arial" pitchFamily="34" charset="0"/>
              <a:cs typeface="Arial" pitchFamily="34" charset="0"/>
            </a:endParaRPr>
          </a:p>
          <a:p>
            <a:pPr algn="ctr"/>
            <a:r>
              <a:rPr lang="tr-TR" b="1" dirty="0" smtClean="0">
                <a:solidFill>
                  <a:schemeClr val="bg1"/>
                </a:solidFill>
                <a:latin typeface="Arial" pitchFamily="34" charset="0"/>
                <a:cs typeface="Arial" pitchFamily="34" charset="0"/>
              </a:rPr>
              <a:t>Arşivlerden Yararlanma Usul ve Esasları Hakkında Yönetmelik </a:t>
            </a:r>
            <a:endParaRPr lang="tr-TR" b="1" dirty="0" smtClean="0">
              <a:solidFill>
                <a:srgbClr val="FF0000"/>
              </a:solidFill>
              <a:latin typeface="Arial" pitchFamily="34" charset="0"/>
              <a:cs typeface="Arial" pitchFamily="34" charset="0"/>
            </a:endParaRPr>
          </a:p>
          <a:p>
            <a:pPr algn="ctr"/>
            <a:endParaRPr lang="tr-TR" b="1" dirty="0">
              <a:solidFill>
                <a:schemeClr val="bg1"/>
              </a:solidFill>
              <a:latin typeface="Arial" pitchFamily="34" charset="0"/>
              <a:cs typeface="Arial" pitchFamily="34" charset="0"/>
            </a:endParaRPr>
          </a:p>
        </p:txBody>
      </p:sp>
      <p:sp>
        <p:nvSpPr>
          <p:cNvPr id="14" name="13 Yuvarlatılmış Dikdörtgen"/>
          <p:cNvSpPr/>
          <p:nvPr/>
        </p:nvSpPr>
        <p:spPr>
          <a:xfrm>
            <a:off x="1151620" y="4941168"/>
            <a:ext cx="2952328" cy="79208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smtClean="0">
              <a:solidFill>
                <a:schemeClr val="bg1"/>
              </a:solidFill>
              <a:latin typeface="Arial" pitchFamily="34" charset="0"/>
              <a:cs typeface="Arial" pitchFamily="34" charset="0"/>
            </a:endParaRPr>
          </a:p>
          <a:p>
            <a:pPr algn="ctr"/>
            <a:r>
              <a:rPr lang="tr-TR" b="1" dirty="0" smtClean="0">
                <a:solidFill>
                  <a:schemeClr val="bg1"/>
                </a:solidFill>
                <a:latin typeface="Arial" pitchFamily="34" charset="0"/>
                <a:cs typeface="Arial" pitchFamily="34" charset="0"/>
              </a:rPr>
              <a:t>TS 13298 Standardı</a:t>
            </a:r>
            <a:br>
              <a:rPr lang="tr-TR" b="1" dirty="0" smtClean="0">
                <a:solidFill>
                  <a:schemeClr val="bg1"/>
                </a:solidFill>
                <a:latin typeface="Arial" pitchFamily="34" charset="0"/>
                <a:cs typeface="Arial" pitchFamily="34" charset="0"/>
              </a:rPr>
            </a:br>
            <a:endParaRPr lang="tr-TR" b="1" dirty="0">
              <a:solidFill>
                <a:schemeClr val="bg1"/>
              </a:solidFill>
              <a:latin typeface="Arial" pitchFamily="34" charset="0"/>
              <a:cs typeface="Arial" pitchFamily="34" charset="0"/>
            </a:endParaRPr>
          </a:p>
        </p:txBody>
      </p:sp>
      <p:sp>
        <p:nvSpPr>
          <p:cNvPr id="19" name="18 Yuvarlatılmış Dikdörtgen"/>
          <p:cNvSpPr/>
          <p:nvPr/>
        </p:nvSpPr>
        <p:spPr>
          <a:xfrm>
            <a:off x="1115616" y="1412776"/>
            <a:ext cx="2952328" cy="79208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smtClean="0">
              <a:solidFill>
                <a:schemeClr val="bg1"/>
              </a:solidFill>
              <a:latin typeface="Arial" pitchFamily="34" charset="0"/>
              <a:cs typeface="Arial" pitchFamily="34" charset="0"/>
            </a:endParaRPr>
          </a:p>
          <a:p>
            <a:pPr algn="ctr"/>
            <a:r>
              <a:rPr lang="tr-TR" b="1" dirty="0" smtClean="0">
                <a:solidFill>
                  <a:schemeClr val="bg1"/>
                </a:solidFill>
                <a:latin typeface="Arial" pitchFamily="34" charset="0"/>
                <a:cs typeface="Arial" pitchFamily="34" charset="0"/>
              </a:rPr>
              <a:t>TS 13212 Standardı</a:t>
            </a:r>
            <a:br>
              <a:rPr lang="tr-TR" b="1" dirty="0" smtClean="0">
                <a:solidFill>
                  <a:schemeClr val="bg1"/>
                </a:solidFill>
                <a:latin typeface="Arial" pitchFamily="34" charset="0"/>
                <a:cs typeface="Arial" pitchFamily="34" charset="0"/>
              </a:rPr>
            </a:br>
            <a:endParaRPr lang="tr-TR" b="1" dirty="0">
              <a:solidFill>
                <a:schemeClr val="bg1"/>
              </a:solidFill>
              <a:latin typeface="Arial" pitchFamily="34" charset="0"/>
              <a:cs typeface="Arial" pitchFamily="34" charset="0"/>
            </a:endParaRPr>
          </a:p>
        </p:txBody>
      </p:sp>
      <p:sp>
        <p:nvSpPr>
          <p:cNvPr id="3" name="Metin kutusu 2"/>
          <p:cNvSpPr txBox="1"/>
          <p:nvPr/>
        </p:nvSpPr>
        <p:spPr>
          <a:xfrm>
            <a:off x="1555599" y="5765194"/>
            <a:ext cx="2072362" cy="400110"/>
          </a:xfrm>
          <a:prstGeom prst="rect">
            <a:avLst/>
          </a:prstGeom>
          <a:noFill/>
        </p:spPr>
        <p:txBody>
          <a:bodyPr wrap="none" rtlCol="0">
            <a:spAutoFit/>
          </a:bodyPr>
          <a:lstStyle/>
          <a:p>
            <a:r>
              <a:rPr lang="tr-TR" sz="2000" b="1" dirty="0">
                <a:solidFill>
                  <a:srgbClr val="FF0000"/>
                </a:solidFill>
              </a:rPr>
              <a:t>“ </a:t>
            </a:r>
            <a:r>
              <a:rPr lang="tr-TR" sz="2000" b="1" dirty="0" smtClean="0">
                <a:solidFill>
                  <a:srgbClr val="FF0000"/>
                </a:solidFill>
              </a:rPr>
              <a:t>EBYS </a:t>
            </a:r>
            <a:r>
              <a:rPr lang="tr-TR" sz="2000" b="1" dirty="0" err="1" smtClean="0">
                <a:solidFill>
                  <a:srgbClr val="FF0000"/>
                </a:solidFill>
              </a:rPr>
              <a:t>Standartı</a:t>
            </a:r>
            <a:r>
              <a:rPr lang="tr-TR" sz="2000" b="1" dirty="0">
                <a:solidFill>
                  <a:srgbClr val="FF0000"/>
                </a:solidFill>
              </a:rPr>
              <a:t> ”</a:t>
            </a:r>
            <a:endParaRPr lang="tr-TR" sz="2000" b="1" dirty="0"/>
          </a:p>
        </p:txBody>
      </p:sp>
      <p:sp>
        <p:nvSpPr>
          <p:cNvPr id="20" name="Metin kutusu 19"/>
          <p:cNvSpPr txBox="1"/>
          <p:nvPr/>
        </p:nvSpPr>
        <p:spPr>
          <a:xfrm>
            <a:off x="971600" y="2204864"/>
            <a:ext cx="3173497" cy="400110"/>
          </a:xfrm>
          <a:prstGeom prst="rect">
            <a:avLst/>
          </a:prstGeom>
          <a:noFill/>
        </p:spPr>
        <p:txBody>
          <a:bodyPr wrap="none" rtlCol="0">
            <a:spAutoFit/>
          </a:bodyPr>
          <a:lstStyle/>
          <a:p>
            <a:r>
              <a:rPr lang="tr-TR" sz="2000" b="1" dirty="0">
                <a:solidFill>
                  <a:srgbClr val="FF0000"/>
                </a:solidFill>
              </a:rPr>
              <a:t>“ </a:t>
            </a:r>
            <a:r>
              <a:rPr lang="tr-TR" sz="2000" b="1" dirty="0" smtClean="0">
                <a:solidFill>
                  <a:srgbClr val="FF0000"/>
                </a:solidFill>
              </a:rPr>
              <a:t>Arşiv Mekanları </a:t>
            </a:r>
            <a:r>
              <a:rPr lang="tr-TR" sz="2000" b="1" dirty="0" err="1" smtClean="0">
                <a:solidFill>
                  <a:srgbClr val="FF0000"/>
                </a:solidFill>
              </a:rPr>
              <a:t>Standartı</a:t>
            </a:r>
            <a:r>
              <a:rPr lang="tr-TR" sz="2000" b="1" dirty="0" smtClean="0">
                <a:solidFill>
                  <a:srgbClr val="FF0000"/>
                </a:solidFill>
              </a:rPr>
              <a:t>”</a:t>
            </a:r>
            <a:endParaRPr lang="tr-TR" sz="2000" b="1" dirty="0"/>
          </a:p>
        </p:txBody>
      </p:sp>
      <p:sp>
        <p:nvSpPr>
          <p:cNvPr id="15" name="Metin kutusu 14"/>
          <p:cNvSpPr txBox="1"/>
          <p:nvPr/>
        </p:nvSpPr>
        <p:spPr>
          <a:xfrm>
            <a:off x="5796136" y="2200245"/>
            <a:ext cx="1467068" cy="400110"/>
          </a:xfrm>
          <a:prstGeom prst="rect">
            <a:avLst/>
          </a:prstGeom>
          <a:noFill/>
        </p:spPr>
        <p:txBody>
          <a:bodyPr wrap="none" rtlCol="0">
            <a:spAutoFit/>
          </a:bodyPr>
          <a:lstStyle/>
          <a:p>
            <a:r>
              <a:rPr lang="tr-TR" sz="2000" b="1" dirty="0" smtClean="0">
                <a:solidFill>
                  <a:srgbClr val="FF0000"/>
                </a:solidFill>
                <a:latin typeface="Arial" pitchFamily="34" charset="0"/>
                <a:cs typeface="Arial" pitchFamily="34" charset="0"/>
              </a:rPr>
              <a:t>02/10/2021</a:t>
            </a:r>
            <a:endParaRPr lang="tr-TR" sz="2000" b="1" dirty="0"/>
          </a:p>
        </p:txBody>
      </p:sp>
      <p:pic>
        <p:nvPicPr>
          <p:cNvPr id="16" name="Resim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4173" y="33273"/>
            <a:ext cx="1090691" cy="1052736"/>
          </a:xfrm>
          <a:prstGeom prst="flowChartConnector">
            <a:avLst/>
          </a:prstGeom>
        </p:spPr>
      </p:pic>
      <p:sp>
        <p:nvSpPr>
          <p:cNvPr id="17" name="Metin kutusu 16"/>
          <p:cNvSpPr txBox="1"/>
          <p:nvPr/>
        </p:nvSpPr>
        <p:spPr>
          <a:xfrm>
            <a:off x="3203848" y="393412"/>
            <a:ext cx="2808312" cy="584775"/>
          </a:xfrm>
          <a:prstGeom prst="rect">
            <a:avLst/>
          </a:prstGeom>
          <a:noFill/>
        </p:spPr>
        <p:txBody>
          <a:bodyPr wrap="square" rtlCol="0">
            <a:spAutoFit/>
          </a:bodyPr>
          <a:lstStyle/>
          <a:p>
            <a:pPr algn="ctr"/>
            <a:r>
              <a:rPr lang="tr-TR" altLang="tr-TR" sz="3200" b="1" dirty="0" smtClean="0">
                <a:effectLst>
                  <a:outerShdw blurRad="38100" dist="38100" dir="2700000" algn="tl">
                    <a:srgbClr val="000000">
                      <a:alpha val="43137"/>
                    </a:srgbClr>
                  </a:outerShdw>
                </a:effectLst>
                <a:latin typeface="OCR A Extended" panose="02010509020102010303" pitchFamily="50" charset="0"/>
                <a:cs typeface="Arial" panose="020B0604020202020204" pitchFamily="34" charset="0"/>
              </a:rPr>
              <a:t>Mevzuat</a:t>
            </a:r>
            <a:endParaRPr lang="tr-TR" sz="3200" b="1" dirty="0">
              <a:effectLst>
                <a:outerShdw blurRad="38100" dist="38100" dir="2700000" algn="tl">
                  <a:srgbClr val="000000">
                    <a:alpha val="43137"/>
                  </a:srgbClr>
                </a:outerShdw>
              </a:effectLst>
              <a:latin typeface="OCR A Extended" panose="02010509020102010303" pitchFamily="50" charset="0"/>
            </a:endParaRPr>
          </a:p>
        </p:txBody>
      </p:sp>
      <p:sp>
        <p:nvSpPr>
          <p:cNvPr id="18" name="18 Yuvarlatılmış Dikdörtgen"/>
          <p:cNvSpPr/>
          <p:nvPr/>
        </p:nvSpPr>
        <p:spPr>
          <a:xfrm>
            <a:off x="5044142" y="2958407"/>
            <a:ext cx="2952328" cy="108012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bg1"/>
                </a:solidFill>
                <a:latin typeface="Arial" pitchFamily="34" charset="0"/>
                <a:cs typeface="Arial" pitchFamily="34" charset="0"/>
              </a:rPr>
              <a:t>Dijitalleştirme Faaliyetlerine Yönelik Usul ve Esaslar</a:t>
            </a:r>
            <a:endParaRPr lang="tr-TR" b="1" dirty="0">
              <a:solidFill>
                <a:schemeClr val="bg1"/>
              </a:solidFill>
              <a:latin typeface="Arial" pitchFamily="34" charset="0"/>
              <a:cs typeface="Arial" pitchFamily="34" charset="0"/>
            </a:endParaRPr>
          </a:p>
        </p:txBody>
      </p:sp>
      <p:sp>
        <p:nvSpPr>
          <p:cNvPr id="21" name="Metin kutusu 20"/>
          <p:cNvSpPr txBox="1"/>
          <p:nvPr/>
        </p:nvSpPr>
        <p:spPr>
          <a:xfrm>
            <a:off x="5793184" y="4038527"/>
            <a:ext cx="1595309" cy="400110"/>
          </a:xfrm>
          <a:prstGeom prst="rect">
            <a:avLst/>
          </a:prstGeom>
          <a:noFill/>
        </p:spPr>
        <p:txBody>
          <a:bodyPr wrap="none" rtlCol="0">
            <a:spAutoFit/>
          </a:bodyPr>
          <a:lstStyle/>
          <a:p>
            <a:r>
              <a:rPr lang="tr-TR" sz="2000" b="1" dirty="0">
                <a:solidFill>
                  <a:srgbClr val="FF0000"/>
                </a:solidFill>
              </a:rPr>
              <a:t>07/07/2020</a:t>
            </a:r>
          </a:p>
        </p:txBody>
      </p:sp>
      <p:sp>
        <p:nvSpPr>
          <p:cNvPr id="22" name="18 Yuvarlatılmış Dikdörtgen"/>
          <p:cNvSpPr/>
          <p:nvPr/>
        </p:nvSpPr>
        <p:spPr>
          <a:xfrm>
            <a:off x="5148064" y="4725144"/>
            <a:ext cx="2952328" cy="115212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bg1"/>
                </a:solidFill>
                <a:latin typeface="Arial" pitchFamily="34" charset="0"/>
                <a:cs typeface="Arial" pitchFamily="34" charset="0"/>
              </a:rPr>
              <a:t>Resmi Yazışmalarda Uygulanacak Usul ve Esaslar Hakkında Yönetmelik</a:t>
            </a:r>
            <a:endParaRPr lang="tr-TR" b="1" dirty="0">
              <a:solidFill>
                <a:schemeClr val="bg1"/>
              </a:solidFill>
              <a:latin typeface="Arial" pitchFamily="34" charset="0"/>
              <a:cs typeface="Arial" pitchFamily="34" charset="0"/>
            </a:endParaRPr>
          </a:p>
        </p:txBody>
      </p:sp>
      <p:sp>
        <p:nvSpPr>
          <p:cNvPr id="23" name="Metin kutusu 22"/>
          <p:cNvSpPr txBox="1"/>
          <p:nvPr/>
        </p:nvSpPr>
        <p:spPr>
          <a:xfrm>
            <a:off x="5652120" y="5837202"/>
            <a:ext cx="1736373" cy="400110"/>
          </a:xfrm>
          <a:prstGeom prst="rect">
            <a:avLst/>
          </a:prstGeom>
          <a:noFill/>
        </p:spPr>
        <p:txBody>
          <a:bodyPr wrap="none" rtlCol="0">
            <a:spAutoFit/>
          </a:bodyPr>
          <a:lstStyle/>
          <a:p>
            <a:r>
              <a:rPr lang="tr-TR" sz="2000" b="1" dirty="0">
                <a:solidFill>
                  <a:srgbClr val="FF0000"/>
                </a:solidFill>
              </a:rPr>
              <a:t>“ </a:t>
            </a:r>
            <a:r>
              <a:rPr lang="tr-TR" sz="2000" b="1" dirty="0">
                <a:solidFill>
                  <a:srgbClr val="FF0000"/>
                </a:solidFill>
                <a:latin typeface="Arial" pitchFamily="34" charset="0"/>
                <a:cs typeface="Arial" pitchFamily="34" charset="0"/>
              </a:rPr>
              <a:t>01/07/2020</a:t>
            </a:r>
            <a:r>
              <a:rPr lang="tr-TR" sz="2000" b="1" dirty="0" smtClean="0">
                <a:solidFill>
                  <a:srgbClr val="FF0000"/>
                </a:solidFill>
              </a:rPr>
              <a:t>”</a:t>
            </a:r>
            <a:endParaRPr lang="tr-TR" sz="2000" b="1" dirty="0"/>
          </a:p>
        </p:txBody>
      </p:sp>
    </p:spTree>
    <p:extLst>
      <p:ext uri="{BB962C8B-B14F-4D97-AF65-F5344CB8AC3E}">
        <p14:creationId xmlns:p14="http://schemas.microsoft.com/office/powerpoint/2010/main" val="4265069790"/>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4173" y="33273"/>
            <a:ext cx="1090691" cy="1052736"/>
          </a:xfrm>
          <a:prstGeom prst="flowChartConnector">
            <a:avLst/>
          </a:prstGeom>
        </p:spPr>
      </p:pic>
      <p:sp>
        <p:nvSpPr>
          <p:cNvPr id="3" name="Metin kutusu 2"/>
          <p:cNvSpPr txBox="1"/>
          <p:nvPr/>
        </p:nvSpPr>
        <p:spPr>
          <a:xfrm>
            <a:off x="1259632" y="1094495"/>
            <a:ext cx="6912768" cy="3650871"/>
          </a:xfrm>
          <a:prstGeom prst="rect">
            <a:avLst/>
          </a:prstGeom>
          <a:noFill/>
        </p:spPr>
        <p:txBody>
          <a:bodyPr wrap="square" rtlCol="0">
            <a:spAutoFit/>
          </a:bodyPr>
          <a:lstStyle/>
          <a:p>
            <a:r>
              <a:rPr lang="tr-TR" sz="2500" b="1" dirty="0">
                <a:solidFill>
                  <a:schemeClr val="tx2"/>
                </a:solidFill>
                <a:latin typeface="+mj-lt"/>
                <a:ea typeface="+mj-ea"/>
                <a:cs typeface="+mj-cs"/>
              </a:rPr>
              <a:t>Ayıklama İşlemine Tabi Tutulmayacak Belgeler</a:t>
            </a:r>
          </a:p>
          <a:p>
            <a:pPr marL="342900" indent="-342900">
              <a:buFont typeface="Wingdings" panose="05000000000000000000" pitchFamily="2" charset="2"/>
              <a:buChar char="§"/>
            </a:pPr>
            <a:endParaRPr lang="tr-TR" sz="2000" dirty="0">
              <a:solidFill>
                <a:schemeClr val="tx2"/>
              </a:solidFill>
            </a:endParaRPr>
          </a:p>
          <a:p>
            <a:pPr marL="384048" indent="-384048" algn="just" defTabSz="685800">
              <a:lnSpc>
                <a:spcPct val="94000"/>
              </a:lnSpc>
              <a:spcBef>
                <a:spcPts val="1000"/>
              </a:spcBef>
              <a:spcAft>
                <a:spcPts val="200"/>
              </a:spcAft>
              <a:buFont typeface="Franklin Gothic Book" panose="020B0503020102020204" pitchFamily="34" charset="0"/>
              <a:buChar char="■"/>
            </a:pPr>
            <a:r>
              <a:rPr lang="tr-TR" sz="2400" dirty="0">
                <a:solidFill>
                  <a:schemeClr val="tx2"/>
                </a:solidFill>
              </a:rPr>
              <a:t>Cari işlemlerde fiilen rolü bulunan, </a:t>
            </a:r>
          </a:p>
          <a:p>
            <a:pPr marL="384048" indent="-384048" algn="just" defTabSz="685800">
              <a:lnSpc>
                <a:spcPct val="94000"/>
              </a:lnSpc>
              <a:spcBef>
                <a:spcPts val="1000"/>
              </a:spcBef>
              <a:spcAft>
                <a:spcPts val="200"/>
              </a:spcAft>
              <a:buFont typeface="Franklin Gothic Book" panose="020B0503020102020204" pitchFamily="34" charset="0"/>
              <a:buChar char="■"/>
            </a:pPr>
            <a:r>
              <a:rPr lang="tr-TR" sz="2400" dirty="0">
                <a:solidFill>
                  <a:schemeClr val="tx2"/>
                </a:solidFill>
              </a:rPr>
              <a:t>Mevzuat hükümleri ve saklama planlarına göre saklama süresini tamamlamayan, </a:t>
            </a:r>
          </a:p>
          <a:p>
            <a:pPr marL="384048" indent="-384048" algn="just" defTabSz="685800">
              <a:lnSpc>
                <a:spcPct val="94000"/>
              </a:lnSpc>
              <a:spcBef>
                <a:spcPts val="1000"/>
              </a:spcBef>
              <a:spcAft>
                <a:spcPts val="200"/>
              </a:spcAft>
              <a:buFont typeface="Franklin Gothic Book" panose="020B0503020102020204" pitchFamily="34" charset="0"/>
              <a:buChar char="■"/>
            </a:pPr>
            <a:r>
              <a:rPr lang="tr-TR" sz="2400" dirty="0">
                <a:solidFill>
                  <a:schemeClr val="tx2"/>
                </a:solidFill>
              </a:rPr>
              <a:t>Herhangi bir davaya konu olan belgeler, öngörülen saklama süresi tamamlanıncaya veya sonuçlanıncaya kadar, ayıklama ve imha işlemine tabi tutulamaz.</a:t>
            </a:r>
          </a:p>
        </p:txBody>
      </p:sp>
    </p:spTree>
    <p:extLst>
      <p:ext uri="{BB962C8B-B14F-4D97-AF65-F5344CB8AC3E}">
        <p14:creationId xmlns:p14="http://schemas.microsoft.com/office/powerpoint/2010/main" val="903721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2" end="2"/>
                                            </p:txEl>
                                          </p:spTgt>
                                        </p:tgtEl>
                                      </p:cBhvr>
                                    </p:animEffect>
                                    <p:animScale>
                                      <p:cBhvr>
                                        <p:cTn id="7" dur="250" autoRev="1" fill="hold"/>
                                        <p:tgtEl>
                                          <p:spTgt spid="3">
                                            <p:txEl>
                                              <p:pRg st="2" end="2"/>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3" end="3"/>
                                            </p:txEl>
                                          </p:spTgt>
                                        </p:tgtEl>
                                      </p:cBhvr>
                                    </p:animEffect>
                                    <p:animScale>
                                      <p:cBhvr>
                                        <p:cTn id="12" dur="250" autoRev="1" fill="hold"/>
                                        <p:tgtEl>
                                          <p:spTgt spid="3">
                                            <p:txEl>
                                              <p:pRg st="3" end="3"/>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3">
                                            <p:txEl>
                                              <p:pRg st="4" end="4"/>
                                            </p:txEl>
                                          </p:spTgt>
                                        </p:tgtEl>
                                      </p:cBhvr>
                                    </p:animEffect>
                                    <p:animScale>
                                      <p:cBhvr>
                                        <p:cTn id="17" dur="250" autoRev="1" fill="hold"/>
                                        <p:tgtEl>
                                          <p:spTgt spid="3">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323528" y="1148436"/>
            <a:ext cx="5616724" cy="398884"/>
          </a:xfrm>
        </p:spPr>
        <p:txBody>
          <a:bodyPr>
            <a:noAutofit/>
          </a:bodyPr>
          <a:lstStyle/>
          <a:p>
            <a:pPr algn="ctr"/>
            <a:r>
              <a:rPr lang="tr-TR" sz="2500" b="1" dirty="0" smtClean="0"/>
              <a:t>İmha Edilecek Belgeler</a:t>
            </a:r>
            <a:endParaRPr lang="tr-TR" sz="2500" b="1" u="sng" dirty="0"/>
          </a:p>
        </p:txBody>
      </p:sp>
      <p:sp>
        <p:nvSpPr>
          <p:cNvPr id="2" name="1 İçerik Yer Tutucusu"/>
          <p:cNvSpPr>
            <a:spLocks noGrp="1"/>
          </p:cNvSpPr>
          <p:nvPr>
            <p:ph idx="1"/>
          </p:nvPr>
        </p:nvSpPr>
        <p:spPr>
          <a:xfrm>
            <a:off x="1241473" y="2060848"/>
            <a:ext cx="6758508" cy="3467100"/>
          </a:xfrm>
        </p:spPr>
        <p:txBody>
          <a:bodyPr>
            <a:normAutofit fontScale="92500" lnSpcReduction="10000"/>
          </a:bodyPr>
          <a:lstStyle/>
          <a:p>
            <a:r>
              <a:rPr lang="tr-TR" sz="2400" dirty="0"/>
              <a:t>Şekli ne olursa olsun her çeşit tekit yazıları,</a:t>
            </a:r>
          </a:p>
          <a:p>
            <a:r>
              <a:rPr lang="tr-TR" sz="2400" dirty="0"/>
              <a:t>Elle, daktilo ile veya başka bir teknikle yazılmış her çeşit müsveddeler,</a:t>
            </a:r>
          </a:p>
          <a:p>
            <a:r>
              <a:rPr lang="tr-TR" sz="2400" dirty="0"/>
              <a:t>Resmî veya özel her çeşit zarflar (Tarihî değeri olanlar hariç),</a:t>
            </a:r>
          </a:p>
          <a:p>
            <a:pPr algn="just"/>
            <a:r>
              <a:rPr lang="tr-TR" sz="2400" dirty="0"/>
              <a:t>Bilgi toplamak amacıyla yapılan ve kesin sonucu alınan yazışmalardan geriye kalanlar (anket, soru kâğıtları, istatistik formları, çeşitli cetvel ve listeler, bunlara ait yazışmalar ve benzeri hazırlık dokümanları),</a:t>
            </a:r>
          </a:p>
          <a:p>
            <a:pPr algn="just">
              <a:buNone/>
            </a:pPr>
            <a:endParaRPr lang="tr-TR" sz="1800"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4173" y="33273"/>
            <a:ext cx="1090691" cy="1052736"/>
          </a:xfrm>
          <a:prstGeom prst="flowChartConnector">
            <a:avLst/>
          </a:prstGeom>
        </p:spPr>
      </p:pic>
    </p:spTree>
    <p:extLst>
      <p:ext uri="{BB962C8B-B14F-4D97-AF65-F5344CB8AC3E}">
        <p14:creationId xmlns:p14="http://schemas.microsoft.com/office/powerpoint/2010/main" val="1476010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xEl>
                                              <p:pRg st="0" end="0"/>
                                            </p:txEl>
                                          </p:spTgt>
                                        </p:tgtEl>
                                      </p:cBhvr>
                                    </p:animEffect>
                                    <p:animScale>
                                      <p:cBhvr>
                                        <p:cTn id="7" dur="250" autoRev="1" fill="hold"/>
                                        <p:tgtEl>
                                          <p:spTgt spid="2">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2">
                                            <p:txEl>
                                              <p:pRg st="1" end="1"/>
                                            </p:txEl>
                                          </p:spTgt>
                                        </p:tgtEl>
                                      </p:cBhvr>
                                    </p:animEffect>
                                    <p:animScale>
                                      <p:cBhvr>
                                        <p:cTn id="12" dur="250" autoRev="1" fill="hold"/>
                                        <p:tgtEl>
                                          <p:spTgt spid="2">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2">
                                            <p:txEl>
                                              <p:pRg st="2" end="2"/>
                                            </p:txEl>
                                          </p:spTgt>
                                        </p:tgtEl>
                                      </p:cBhvr>
                                    </p:animEffect>
                                    <p:animScale>
                                      <p:cBhvr>
                                        <p:cTn id="17" dur="250" autoRev="1" fill="hold"/>
                                        <p:tgtEl>
                                          <p:spTgt spid="2">
                                            <p:txEl>
                                              <p:pRg st="2" end="2"/>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2">
                                            <p:txEl>
                                              <p:pRg st="3" end="3"/>
                                            </p:txEl>
                                          </p:spTgt>
                                        </p:tgtEl>
                                      </p:cBhvr>
                                    </p:animEffect>
                                    <p:animScale>
                                      <p:cBhvr>
                                        <p:cTn id="22" dur="250" autoRev="1" fill="hold"/>
                                        <p:tgtEl>
                                          <p:spTgt spid="2">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246940" y="1988840"/>
            <a:ext cx="6758508" cy="3467100"/>
          </a:xfrm>
        </p:spPr>
        <p:txBody>
          <a:bodyPr>
            <a:normAutofit fontScale="92500" lnSpcReduction="10000"/>
          </a:bodyPr>
          <a:lstStyle/>
          <a:p>
            <a:pPr algn="just"/>
            <a:r>
              <a:rPr lang="tr-TR" sz="2400" dirty="0"/>
              <a:t>Yanlış havale ve sevk sebebiyle, ilgili evrak için yapılan her türlü yazışmalar</a:t>
            </a:r>
            <a:r>
              <a:rPr lang="tr-TR" sz="2400" dirty="0" smtClean="0"/>
              <a:t>,</a:t>
            </a:r>
          </a:p>
          <a:p>
            <a:pPr algn="just"/>
            <a:r>
              <a:rPr lang="tr-TR" sz="2400" dirty="0"/>
              <a:t>İsimsiz, imzasız ve adresi bulunmayan dilekçe, ihbar ve şikâyetler,</a:t>
            </a:r>
          </a:p>
          <a:p>
            <a:pPr algn="just"/>
            <a:r>
              <a:rPr lang="tr-TR" sz="2400" dirty="0" smtClean="0"/>
              <a:t>Sınav </a:t>
            </a:r>
            <a:r>
              <a:rPr lang="tr-TR" sz="2400" dirty="0"/>
              <a:t>duyuruları, başvurular, </a:t>
            </a:r>
            <a:r>
              <a:rPr lang="tr-TR" sz="2400" dirty="0" smtClean="0"/>
              <a:t>sınav </a:t>
            </a:r>
            <a:r>
              <a:rPr lang="tr-TR" sz="2400" dirty="0"/>
              <a:t>tutanakları, </a:t>
            </a:r>
            <a:r>
              <a:rPr lang="tr-TR" sz="2400" dirty="0" smtClean="0"/>
              <a:t>sınav </a:t>
            </a:r>
            <a:r>
              <a:rPr lang="tr-TR" sz="2400" dirty="0"/>
              <a:t>yazılı kâğıtları, </a:t>
            </a:r>
            <a:r>
              <a:rPr lang="tr-TR" sz="2400" dirty="0" smtClean="0"/>
              <a:t>sınav </a:t>
            </a:r>
            <a:r>
              <a:rPr lang="tr-TR" sz="2400" dirty="0"/>
              <a:t>sonuç yazıları ve duyuru cetvelleri</a:t>
            </a:r>
            <a:r>
              <a:rPr lang="tr-TR" sz="2400" dirty="0" smtClean="0"/>
              <a:t>.</a:t>
            </a:r>
          </a:p>
          <a:p>
            <a:pPr algn="just"/>
            <a:r>
              <a:rPr lang="tr-TR" sz="2400" dirty="0"/>
              <a:t>Vatandaşlardan gelen istek, teklif, teşekkür yazıları ve cevapları, davetiyeler, bayram tebrikleri ve benzerleri,</a:t>
            </a:r>
          </a:p>
          <a:p>
            <a:pPr algn="just"/>
            <a:endParaRPr lang="tr-TR" dirty="0"/>
          </a:p>
          <a:p>
            <a:pPr algn="just">
              <a:buNone/>
            </a:pPr>
            <a:endParaRPr lang="tr-TR" sz="1800"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4173" y="33273"/>
            <a:ext cx="1090691" cy="1052736"/>
          </a:xfrm>
          <a:prstGeom prst="flowChartConnector">
            <a:avLst/>
          </a:prstGeom>
        </p:spPr>
      </p:pic>
      <p:sp>
        <p:nvSpPr>
          <p:cNvPr id="6" name="2 Başlık"/>
          <p:cNvSpPr txBox="1">
            <a:spLocks/>
          </p:cNvSpPr>
          <p:nvPr/>
        </p:nvSpPr>
        <p:spPr>
          <a:xfrm>
            <a:off x="323528" y="1148436"/>
            <a:ext cx="5616724" cy="398884"/>
          </a:xfrm>
          <a:prstGeom prst="rect">
            <a:avLst/>
          </a:prstGeom>
        </p:spPr>
        <p:txBody>
          <a:bodyPr vert="horz" lIns="91440" tIns="45720" rIns="91440" bIns="45720" rtlCol="0" anchor="t">
            <a:noAutofit/>
          </a:bodyPr>
          <a:lst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tr-TR" sz="2500" b="1" smtClean="0"/>
              <a:t>İmha Edilecek Belgeler</a:t>
            </a:r>
            <a:endParaRPr lang="tr-TR" sz="2500" b="1" u="sng" dirty="0"/>
          </a:p>
        </p:txBody>
      </p:sp>
    </p:spTree>
    <p:extLst>
      <p:ext uri="{BB962C8B-B14F-4D97-AF65-F5344CB8AC3E}">
        <p14:creationId xmlns:p14="http://schemas.microsoft.com/office/powerpoint/2010/main" val="1976025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xEl>
                                              <p:pRg st="0" end="0"/>
                                            </p:txEl>
                                          </p:spTgt>
                                        </p:tgtEl>
                                      </p:cBhvr>
                                    </p:animEffect>
                                    <p:animScale>
                                      <p:cBhvr>
                                        <p:cTn id="7" dur="250" autoRev="1" fill="hold"/>
                                        <p:tgtEl>
                                          <p:spTgt spid="2">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2">
                                            <p:txEl>
                                              <p:pRg st="1" end="1"/>
                                            </p:txEl>
                                          </p:spTgt>
                                        </p:tgtEl>
                                      </p:cBhvr>
                                    </p:animEffect>
                                    <p:animScale>
                                      <p:cBhvr>
                                        <p:cTn id="12" dur="250" autoRev="1" fill="hold"/>
                                        <p:tgtEl>
                                          <p:spTgt spid="2">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2">
                                            <p:txEl>
                                              <p:pRg st="2" end="2"/>
                                            </p:txEl>
                                          </p:spTgt>
                                        </p:tgtEl>
                                      </p:cBhvr>
                                    </p:animEffect>
                                    <p:animScale>
                                      <p:cBhvr>
                                        <p:cTn id="17" dur="250" autoRev="1" fill="hold"/>
                                        <p:tgtEl>
                                          <p:spTgt spid="2">
                                            <p:txEl>
                                              <p:pRg st="2" end="2"/>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2">
                                            <p:txEl>
                                              <p:pRg st="3" end="3"/>
                                            </p:txEl>
                                          </p:spTgt>
                                        </p:tgtEl>
                                      </p:cBhvr>
                                    </p:animEffect>
                                    <p:animScale>
                                      <p:cBhvr>
                                        <p:cTn id="22" dur="250" autoRev="1" fill="hold"/>
                                        <p:tgtEl>
                                          <p:spTgt spid="2">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28700" y="685800"/>
            <a:ext cx="7200900" cy="1015008"/>
          </a:xfrm>
          <a:effectLst>
            <a:glow rad="101600">
              <a:schemeClr val="accent3">
                <a:satMod val="175000"/>
                <a:alpha val="40000"/>
              </a:schemeClr>
            </a:glow>
          </a:effectLst>
        </p:spPr>
        <p:txBody>
          <a:bodyPr>
            <a:normAutofit/>
          </a:bodyPr>
          <a:lstStyle/>
          <a:p>
            <a:pPr algn="ctr"/>
            <a:r>
              <a:rPr lang="tr-TR" dirty="0" smtClean="0">
                <a:ln w="0"/>
                <a:solidFill>
                  <a:srgbClr val="FF0000"/>
                </a:solidFill>
                <a:effectLst>
                  <a:reflection blurRad="6350" stA="53000" endA="300" endPos="35500" dir="5400000" sy="-90000" algn="bl" rotWithShape="0"/>
                </a:effectLst>
              </a:rPr>
              <a:t>TCK 138</a:t>
            </a:r>
            <a:endParaRPr lang="tr-TR" dirty="0">
              <a:ln w="0"/>
              <a:solidFill>
                <a:srgbClr val="FF0000"/>
              </a:solidFill>
              <a:effectLst>
                <a:reflection blurRad="6350" stA="53000" endA="300" endPos="35500" dir="5400000" sy="-90000" algn="bl" rotWithShape="0"/>
              </a:effectLst>
            </a:endParaRPr>
          </a:p>
        </p:txBody>
      </p:sp>
      <p:sp>
        <p:nvSpPr>
          <p:cNvPr id="4" name="Patlama 1 3"/>
          <p:cNvSpPr/>
          <p:nvPr/>
        </p:nvSpPr>
        <p:spPr>
          <a:xfrm>
            <a:off x="1547664" y="1178810"/>
            <a:ext cx="6999684" cy="4536504"/>
          </a:xfrm>
          <a:prstGeom prst="irregularSeal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Kanunların belirlediği sürelerin geçmiş olmasına karşın verileri sistem içinde yok etmekle yükümlü olanlara görevlerini yerine getirmediklerinde </a:t>
            </a:r>
            <a:r>
              <a:rPr lang="tr-TR" b="1" u="sng" dirty="0"/>
              <a:t>bir yıldan iki yıla</a:t>
            </a:r>
            <a:r>
              <a:rPr lang="tr-TR" dirty="0"/>
              <a:t> kadar hapis cezası verilir.</a:t>
            </a: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4173" y="33273"/>
            <a:ext cx="1090691" cy="1052736"/>
          </a:xfrm>
          <a:prstGeom prst="flowChartConnector">
            <a:avLst/>
          </a:prstGeom>
        </p:spPr>
      </p:pic>
    </p:spTree>
    <p:extLst>
      <p:ext uri="{BB962C8B-B14F-4D97-AF65-F5344CB8AC3E}">
        <p14:creationId xmlns:p14="http://schemas.microsoft.com/office/powerpoint/2010/main" val="1364225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4173" y="33273"/>
            <a:ext cx="1090691" cy="1052736"/>
          </a:xfrm>
          <a:prstGeom prst="flowChartConnector">
            <a:avLst/>
          </a:prstGeom>
        </p:spPr>
      </p:pic>
      <p:sp>
        <p:nvSpPr>
          <p:cNvPr id="3" name="İçerik Yer Tutucusu 2"/>
          <p:cNvSpPr>
            <a:spLocks noGrp="1"/>
          </p:cNvSpPr>
          <p:nvPr>
            <p:ph idx="1"/>
          </p:nvPr>
        </p:nvSpPr>
        <p:spPr/>
        <p:txBody>
          <a:bodyPr/>
          <a:lstStyle/>
          <a:p>
            <a:endParaRPr lang="tr-TR"/>
          </a:p>
        </p:txBody>
      </p:sp>
      <p:pic>
        <p:nvPicPr>
          <p:cNvPr id="6" name="İçerik Yer Tutucusu 3"/>
          <p:cNvPicPr>
            <a:picLocks noChangeAspect="1"/>
          </p:cNvPicPr>
          <p:nvPr/>
        </p:nvPicPr>
        <p:blipFill rotWithShape="1">
          <a:blip r:embed="rId3" cstate="print">
            <a:extLst>
              <a:ext uri="{28A0092B-C50C-407E-A947-70E740481C1C}">
                <a14:useLocalDpi xmlns:a14="http://schemas.microsoft.com/office/drawing/2010/main" val="0"/>
              </a:ext>
            </a:extLst>
          </a:blip>
          <a:srcRect b="42771"/>
          <a:stretch/>
        </p:blipFill>
        <p:spPr>
          <a:xfrm>
            <a:off x="971600" y="685800"/>
            <a:ext cx="7258000" cy="5263480"/>
          </a:xfrm>
          <a:prstGeom prst="rect">
            <a:avLst/>
          </a:prstGeom>
        </p:spPr>
      </p:pic>
    </p:spTree>
    <p:extLst>
      <p:ext uri="{BB962C8B-B14F-4D97-AF65-F5344CB8AC3E}">
        <p14:creationId xmlns:p14="http://schemas.microsoft.com/office/powerpoint/2010/main" val="31317066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4173" y="33273"/>
            <a:ext cx="1090691" cy="1052736"/>
          </a:xfrm>
          <a:prstGeom prst="flowChartConnector">
            <a:avLst/>
          </a:prstGeom>
        </p:spPr>
      </p:pic>
      <p:pic>
        <p:nvPicPr>
          <p:cNvPr id="5" name="İçerik Yer Tutucusu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28700" y="685800"/>
            <a:ext cx="7005473" cy="5623520"/>
          </a:xfrm>
        </p:spPr>
      </p:pic>
    </p:spTree>
    <p:extLst>
      <p:ext uri="{BB962C8B-B14F-4D97-AF65-F5344CB8AC3E}">
        <p14:creationId xmlns:p14="http://schemas.microsoft.com/office/powerpoint/2010/main" val="31491726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4173" y="33273"/>
            <a:ext cx="1090691" cy="1052736"/>
          </a:xfrm>
          <a:prstGeom prst="flowChartConnector">
            <a:avLst/>
          </a:prstGeom>
        </p:spPr>
      </p:pic>
      <p:pic>
        <p:nvPicPr>
          <p:cNvPr id="5" name="İçerik Yer Tutucusu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28700" y="685800"/>
            <a:ext cx="7005473" cy="5551512"/>
          </a:xfrm>
        </p:spPr>
      </p:pic>
    </p:spTree>
    <p:extLst>
      <p:ext uri="{BB962C8B-B14F-4D97-AF65-F5344CB8AC3E}">
        <p14:creationId xmlns:p14="http://schemas.microsoft.com/office/powerpoint/2010/main" val="14490076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4173" y="33273"/>
            <a:ext cx="1090691" cy="1052736"/>
          </a:xfrm>
          <a:prstGeom prst="flowChartConnector">
            <a:avLst/>
          </a:prstGeom>
        </p:spPr>
      </p:pic>
      <p:pic>
        <p:nvPicPr>
          <p:cNvPr id="5" name="İçerik Yer Tutucusu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28700" y="685800"/>
            <a:ext cx="7005473" cy="5181600"/>
          </a:xfrm>
        </p:spPr>
      </p:pic>
    </p:spTree>
    <p:extLst>
      <p:ext uri="{BB962C8B-B14F-4D97-AF65-F5344CB8AC3E}">
        <p14:creationId xmlns:p14="http://schemas.microsoft.com/office/powerpoint/2010/main" val="11225244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4173" y="33273"/>
            <a:ext cx="1090691" cy="1052736"/>
          </a:xfrm>
          <a:prstGeom prst="flowChartConnector">
            <a:avLst/>
          </a:prstGeom>
        </p:spPr>
      </p:pic>
      <p:pic>
        <p:nvPicPr>
          <p:cNvPr id="5" name="İçerik Yer Tutucusu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28700" y="685800"/>
            <a:ext cx="7005473" cy="5181600"/>
          </a:xfrm>
        </p:spPr>
      </p:pic>
    </p:spTree>
    <p:extLst>
      <p:ext uri="{BB962C8B-B14F-4D97-AF65-F5344CB8AC3E}">
        <p14:creationId xmlns:p14="http://schemas.microsoft.com/office/powerpoint/2010/main" val="37231806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4173" y="33273"/>
            <a:ext cx="1090691" cy="1052736"/>
          </a:xfrm>
          <a:prstGeom prst="flowChartConnector">
            <a:avLst/>
          </a:prstGeom>
        </p:spPr>
      </p:pic>
      <p:pic>
        <p:nvPicPr>
          <p:cNvPr id="7" name="İçerik Yer Tutucusu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28700" y="685800"/>
            <a:ext cx="7005473" cy="5181600"/>
          </a:xfrm>
        </p:spPr>
      </p:pic>
    </p:spTree>
    <p:extLst>
      <p:ext uri="{BB962C8B-B14F-4D97-AF65-F5344CB8AC3E}">
        <p14:creationId xmlns:p14="http://schemas.microsoft.com/office/powerpoint/2010/main" val="27718775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Başlık 3"/>
          <p:cNvSpPr>
            <a:spLocks noGrp="1"/>
          </p:cNvSpPr>
          <p:nvPr>
            <p:ph type="title"/>
          </p:nvPr>
        </p:nvSpPr>
        <p:spPr bwMode="auto">
          <a:xfrm>
            <a:off x="333302" y="1708630"/>
            <a:ext cx="7227887" cy="1458913"/>
          </a:xfrm>
        </p:spPr>
        <p:txBody>
          <a:bodyPr wrap="square" numCol="1" anchorCtr="0" compatLnSpc="1">
            <a:prstTxWarp prst="textNoShape">
              <a:avLst/>
            </a:prstTxWarp>
          </a:bodyPr>
          <a:lstStyle/>
          <a:p>
            <a:pPr eaLnBrk="1" fontAlgn="auto" hangingPunct="1">
              <a:spcAft>
                <a:spcPts val="0"/>
              </a:spcAft>
              <a:defRPr/>
            </a:pPr>
            <a:r>
              <a:rPr lang="tr-TR" altLang="tr-TR" sz="3200" dirty="0" smtClean="0">
                <a:solidFill>
                  <a:srgbClr val="FF0000"/>
                </a:solidFill>
                <a:latin typeface="Tahoma" pitchFamily="34" charset="0"/>
                <a:cs typeface="Tahoma" pitchFamily="34" charset="0"/>
              </a:rPr>
              <a:t> </a:t>
            </a:r>
            <a:endParaRPr lang="tr-TR" altLang="tr-TR" sz="3200" i="1" dirty="0" smtClean="0">
              <a:solidFill>
                <a:srgbClr val="FF0000"/>
              </a:solidFill>
              <a:cs typeface="Times New Roman" pitchFamily="18" charset="0"/>
            </a:endParaRPr>
          </a:p>
        </p:txBody>
      </p:sp>
      <p:sp>
        <p:nvSpPr>
          <p:cNvPr id="7" name="Dikdörtgen 6"/>
          <p:cNvSpPr/>
          <p:nvPr/>
        </p:nvSpPr>
        <p:spPr>
          <a:xfrm>
            <a:off x="467544" y="692696"/>
            <a:ext cx="5040560" cy="400110"/>
          </a:xfrm>
          <a:prstGeom prst="rect">
            <a:avLst/>
          </a:prstGeom>
        </p:spPr>
        <p:txBody>
          <a:bodyPr wrap="square">
            <a:spAutoFit/>
          </a:bodyPr>
          <a:lstStyle/>
          <a:p>
            <a:r>
              <a:rPr lang="tr-TR" altLang="tr-TR" sz="2000" b="1" dirty="0">
                <a:latin typeface="OCR A Extended" panose="02010509020102010303" pitchFamily="50" charset="0"/>
                <a:cs typeface="Tahoma" pitchFamily="34" charset="0"/>
              </a:rPr>
              <a:t>Arşiv Mevzuatı ve Arşiv Bilinci</a:t>
            </a:r>
            <a:endParaRPr lang="tr-TR" sz="2000" dirty="0"/>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892751"/>
            <a:ext cx="3456384" cy="6138537"/>
          </a:xfrm>
          <a:prstGeom prst="rect">
            <a:avLst/>
          </a:prstGeom>
        </p:spPr>
      </p:pic>
      <p:sp>
        <p:nvSpPr>
          <p:cNvPr id="3" name="Metin kutusu 2"/>
          <p:cNvSpPr txBox="1"/>
          <p:nvPr/>
        </p:nvSpPr>
        <p:spPr>
          <a:xfrm>
            <a:off x="334559" y="1305998"/>
            <a:ext cx="5618846" cy="369332"/>
          </a:xfrm>
          <a:prstGeom prst="rect">
            <a:avLst/>
          </a:prstGeom>
          <a:noFill/>
        </p:spPr>
        <p:txBody>
          <a:bodyPr wrap="none" rtlCol="0">
            <a:spAutoFit/>
          </a:bodyPr>
          <a:lstStyle/>
          <a:p>
            <a:r>
              <a:rPr lang="tr-TR" dirty="0" smtClean="0">
                <a:latin typeface="Segoe Print" panose="02000600000000000000" pitchFamily="2" charset="0"/>
              </a:rPr>
              <a:t>Gelecek bilgiyle şekillenir; tarih belgeyle yazılır.</a:t>
            </a:r>
            <a:endParaRPr lang="tr-TR" dirty="0">
              <a:latin typeface="Segoe Print" panose="02000600000000000000" pitchFamily="2" charset="0"/>
            </a:endParaRPr>
          </a:p>
        </p:txBody>
      </p:sp>
      <p:sp>
        <p:nvSpPr>
          <p:cNvPr id="16" name="Metin kutusu 15"/>
          <p:cNvSpPr txBox="1"/>
          <p:nvPr/>
        </p:nvSpPr>
        <p:spPr>
          <a:xfrm>
            <a:off x="1259632" y="3188448"/>
            <a:ext cx="4495141" cy="646331"/>
          </a:xfrm>
          <a:prstGeom prst="rect">
            <a:avLst/>
          </a:prstGeom>
          <a:noFill/>
        </p:spPr>
        <p:txBody>
          <a:bodyPr wrap="none" rtlCol="0">
            <a:spAutoFit/>
          </a:bodyPr>
          <a:lstStyle/>
          <a:p>
            <a:pPr algn="ctr"/>
            <a:r>
              <a:rPr lang="tr-TR" dirty="0" smtClean="0">
                <a:latin typeface="Segoe Print" panose="02000600000000000000" pitchFamily="2" charset="0"/>
              </a:rPr>
              <a:t>Orhun Kitabeleri</a:t>
            </a:r>
            <a:br>
              <a:rPr lang="tr-TR" dirty="0" smtClean="0">
                <a:latin typeface="Segoe Print" panose="02000600000000000000" pitchFamily="2" charset="0"/>
              </a:rPr>
            </a:br>
            <a:r>
              <a:rPr lang="tr-TR" dirty="0" smtClean="0">
                <a:latin typeface="Segoe Print" panose="02000600000000000000" pitchFamily="2" charset="0"/>
              </a:rPr>
              <a:t>yazarı bilinen en eski Türk belgesidir.</a:t>
            </a:r>
            <a:endParaRPr lang="tr-TR" dirty="0">
              <a:latin typeface="Segoe Print" panose="02000600000000000000" pitchFamily="2" charset="0"/>
            </a:endParaRPr>
          </a:p>
        </p:txBody>
      </p:sp>
      <p:sp>
        <p:nvSpPr>
          <p:cNvPr id="19" name="Metin kutusu 18"/>
          <p:cNvSpPr txBox="1"/>
          <p:nvPr/>
        </p:nvSpPr>
        <p:spPr>
          <a:xfrm>
            <a:off x="1115616" y="4653136"/>
            <a:ext cx="3496471" cy="369332"/>
          </a:xfrm>
          <a:prstGeom prst="rect">
            <a:avLst/>
          </a:prstGeom>
          <a:noFill/>
        </p:spPr>
        <p:txBody>
          <a:bodyPr wrap="none" rtlCol="0">
            <a:spAutoFit/>
          </a:bodyPr>
          <a:lstStyle/>
          <a:p>
            <a:pPr algn="ctr"/>
            <a:r>
              <a:rPr lang="tr-TR" b="1" dirty="0" smtClean="0">
                <a:solidFill>
                  <a:srgbClr val="FF0000"/>
                </a:solidFill>
                <a:latin typeface="Segoe Print" panose="02000600000000000000" pitchFamily="2" charset="0"/>
              </a:rPr>
              <a:t>Neden Kaplumbağa kaidesi?</a:t>
            </a:r>
            <a:endParaRPr lang="tr-TR" b="1" dirty="0">
              <a:solidFill>
                <a:srgbClr val="FF0000"/>
              </a:solidFill>
              <a:latin typeface="Segoe Print" panose="02000600000000000000" pitchFamily="2" charset="0"/>
            </a:endParaRPr>
          </a:p>
        </p:txBody>
      </p:sp>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4173" y="33273"/>
            <a:ext cx="1090691" cy="1052736"/>
          </a:xfrm>
          <a:prstGeom prst="flowChartConnector">
            <a:avLst/>
          </a:prstGeom>
        </p:spPr>
      </p:pic>
    </p:spTree>
    <p:extLst>
      <p:ext uri="{BB962C8B-B14F-4D97-AF65-F5344CB8AC3E}">
        <p14:creationId xmlns:p14="http://schemas.microsoft.com/office/powerpoint/2010/main" val="2651949102"/>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664" y="1772816"/>
            <a:ext cx="5976663" cy="3960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4173" y="33273"/>
            <a:ext cx="1090691" cy="1052736"/>
          </a:xfrm>
          <a:prstGeom prst="flowChartConnector">
            <a:avLst/>
          </a:prstGeom>
        </p:spPr>
      </p:pic>
    </p:spTree>
    <p:extLst>
      <p:ext uri="{BB962C8B-B14F-4D97-AF65-F5344CB8AC3E}">
        <p14:creationId xmlns:p14="http://schemas.microsoft.com/office/powerpoint/2010/main" val="1732188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Başlık 3"/>
          <p:cNvSpPr>
            <a:spLocks noGrp="1"/>
          </p:cNvSpPr>
          <p:nvPr>
            <p:ph type="title"/>
          </p:nvPr>
        </p:nvSpPr>
        <p:spPr bwMode="auto">
          <a:xfrm>
            <a:off x="2263678" y="2092353"/>
            <a:ext cx="4065686" cy="485650"/>
          </a:xfrm>
        </p:spPr>
        <p:txBody>
          <a:bodyPr wrap="square" numCol="1" anchorCtr="0" compatLnSpc="1">
            <a:prstTxWarp prst="textNoShape">
              <a:avLst/>
            </a:prstTxWarp>
          </a:bodyPr>
          <a:lstStyle/>
          <a:p>
            <a:pPr>
              <a:defRPr/>
            </a:pPr>
            <a:r>
              <a:rPr lang="tr-TR" altLang="tr-TR" sz="1800" dirty="0">
                <a:solidFill>
                  <a:srgbClr val="FF0000"/>
                </a:solidFill>
                <a:latin typeface="Tahoma" pitchFamily="34" charset="0"/>
                <a:cs typeface="Tahoma" pitchFamily="34" charset="0"/>
              </a:rPr>
              <a:t> </a:t>
            </a:r>
            <a:endParaRPr lang="tr-TR" altLang="tr-TR" sz="1800" i="1" dirty="0">
              <a:solidFill>
                <a:srgbClr val="FF0000"/>
              </a:solidFill>
              <a:cs typeface="Times New Roman" pitchFamily="18" charset="0"/>
            </a:endParaRPr>
          </a:p>
        </p:txBody>
      </p:sp>
      <p:sp>
        <p:nvSpPr>
          <p:cNvPr id="49157" name="Rectangle 5"/>
          <p:cNvSpPr>
            <a:spLocks noChangeArrowheads="1"/>
          </p:cNvSpPr>
          <p:nvPr/>
        </p:nvSpPr>
        <p:spPr bwMode="auto">
          <a:xfrm>
            <a:off x="2000250" y="1730106"/>
            <a:ext cx="127920" cy="311689"/>
          </a:xfrm>
          <a:prstGeom prst="rect">
            <a:avLst/>
          </a:prstGeom>
          <a:noFill/>
          <a:ln w="9525">
            <a:noFill/>
            <a:miter lim="800000"/>
            <a:headEnd/>
            <a:tailEnd/>
          </a:ln>
          <a:effectLst/>
        </p:spPr>
        <p:txBody>
          <a:bodyPr vert="horz" wrap="none" lIns="51435" tIns="25718" rIns="51435" bIns="25718" numCol="1" anchor="ctr" anchorCtr="0" compatLnSpc="1">
            <a:prstTxWarp prst="textNoShape">
              <a:avLst/>
            </a:prstTxWarp>
            <a:spAutoFit/>
          </a:bodyPr>
          <a:lstStyle/>
          <a:p>
            <a:pPr fontAlgn="base">
              <a:spcBef>
                <a:spcPct val="0"/>
              </a:spcBef>
              <a:spcAft>
                <a:spcPct val="0"/>
              </a:spcAft>
            </a:pPr>
            <a:r>
              <a:rPr lang="tr-TR" sz="675" b="1">
                <a:latin typeface="Arial" pitchFamily="34" charset="0"/>
                <a:ea typeface="Times New Roman" pitchFamily="18" charset="0"/>
                <a:cs typeface="Arial" pitchFamily="34" charset="0"/>
              </a:rPr>
              <a:t> </a:t>
            </a:r>
            <a:endParaRPr lang="tr-TR" sz="450">
              <a:latin typeface="Arial" pitchFamily="34" charset="0"/>
              <a:cs typeface="Arial" pitchFamily="34" charset="0"/>
            </a:endParaRPr>
          </a:p>
          <a:p>
            <a:pPr eaLnBrk="0" fontAlgn="base" hangingPunct="0">
              <a:spcBef>
                <a:spcPct val="0"/>
              </a:spcBef>
              <a:spcAft>
                <a:spcPct val="0"/>
              </a:spcAft>
            </a:pPr>
            <a:endParaRPr lang="tr-TR" sz="1013">
              <a:latin typeface="Arial" pitchFamily="34" charset="0"/>
              <a:cs typeface="Arial" pitchFamily="34" charset="0"/>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4173" y="33273"/>
            <a:ext cx="1090691" cy="1052736"/>
          </a:xfrm>
          <a:prstGeom prst="flowChartConnector">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823" y="332656"/>
            <a:ext cx="5557345" cy="6336704"/>
          </a:xfrm>
          <a:prstGeom prst="rect">
            <a:avLst/>
          </a:prstGeom>
        </p:spPr>
      </p:pic>
      <p:sp>
        <p:nvSpPr>
          <p:cNvPr id="7" name="Satır Belirtme Çizgisi 1 6"/>
          <p:cNvSpPr/>
          <p:nvPr/>
        </p:nvSpPr>
        <p:spPr>
          <a:xfrm>
            <a:off x="6732240" y="2204864"/>
            <a:ext cx="1656184" cy="1512168"/>
          </a:xfrm>
          <a:prstGeom prst="borderCallout1">
            <a:avLst>
              <a:gd name="adj1" fmla="val 45275"/>
              <a:gd name="adj2" fmla="val 1223"/>
              <a:gd name="adj3" fmla="val 112500"/>
              <a:gd name="adj4" fmla="val -38333"/>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tr-TR" dirty="0" smtClean="0">
                <a:solidFill>
                  <a:schemeClr val="tx1"/>
                </a:solidFill>
                <a:latin typeface="Times New Roman" panose="02020603050405020304" pitchFamily="18" charset="0"/>
                <a:cs typeface="Times New Roman" panose="02020603050405020304" pitchFamily="18" charset="0"/>
              </a:rPr>
              <a:t>Kurumlardan Gelen </a:t>
            </a:r>
            <a:r>
              <a:rPr lang="tr-TR" dirty="0" err="1" smtClean="0">
                <a:solidFill>
                  <a:schemeClr val="tx1"/>
                </a:solidFill>
                <a:latin typeface="Times New Roman" panose="02020603050405020304" pitchFamily="18" charset="0"/>
                <a:cs typeface="Times New Roman" panose="02020603050405020304" pitchFamily="18" charset="0"/>
              </a:rPr>
              <a:t>İmhalık</a:t>
            </a:r>
            <a:r>
              <a:rPr lang="tr-TR" dirty="0" smtClean="0">
                <a:solidFill>
                  <a:schemeClr val="tx1"/>
                </a:solidFill>
                <a:latin typeface="Times New Roman" panose="02020603050405020304" pitchFamily="18" charset="0"/>
                <a:cs typeface="Times New Roman" panose="02020603050405020304" pitchFamily="18" charset="0"/>
              </a:rPr>
              <a:t> Belgeler için Uygunluk Talep Yazısı</a:t>
            </a:r>
            <a:endParaRPr lang="tr-TR"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1375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Başlık"/>
          <p:cNvSpPr>
            <a:spLocks noGrp="1"/>
          </p:cNvSpPr>
          <p:nvPr>
            <p:ph type="title"/>
          </p:nvPr>
        </p:nvSpPr>
        <p:spPr>
          <a:xfrm>
            <a:off x="611560" y="564196"/>
            <a:ext cx="7200900" cy="720080"/>
          </a:xfrm>
        </p:spPr>
        <p:txBody>
          <a:bodyPr>
            <a:noAutofit/>
          </a:bodyPr>
          <a:lstStyle/>
          <a:p>
            <a:pPr algn="ctr"/>
            <a:r>
              <a:rPr lang="tr-TR" sz="2500" b="1" dirty="0" smtClean="0"/>
              <a:t>İmha Listelerinin Düzenlenmesi ve Kesinlik Kazanması</a:t>
            </a:r>
            <a:endParaRPr lang="tr-TR" sz="2500" b="1" u="sng" dirty="0"/>
          </a:p>
        </p:txBody>
      </p:sp>
      <p:sp>
        <p:nvSpPr>
          <p:cNvPr id="2" name="1 İçerik Yer Tutucusu"/>
          <p:cNvSpPr>
            <a:spLocks noGrp="1"/>
          </p:cNvSpPr>
          <p:nvPr>
            <p:ph idx="1"/>
          </p:nvPr>
        </p:nvSpPr>
        <p:spPr>
          <a:xfrm>
            <a:off x="611561" y="2141639"/>
            <a:ext cx="2880320" cy="3467100"/>
          </a:xfrm>
        </p:spPr>
        <p:txBody>
          <a:bodyPr>
            <a:normAutofit/>
          </a:bodyPr>
          <a:lstStyle/>
          <a:p>
            <a:pPr marL="0" indent="0" algn="ctr">
              <a:buNone/>
            </a:pPr>
            <a:r>
              <a:rPr lang="tr-TR" sz="2400" dirty="0" smtClean="0"/>
              <a:t>*İmha edilecek belgeler için </a:t>
            </a:r>
            <a:r>
              <a:rPr lang="tr-TR" sz="2400" b="1" dirty="0" smtClean="0"/>
              <a:t>İmha Listesi </a:t>
            </a:r>
            <a:r>
              <a:rPr lang="tr-TR" sz="2400" dirty="0" smtClean="0"/>
              <a:t>hazırlanır.</a:t>
            </a:r>
          </a:p>
          <a:p>
            <a:pPr marL="0" indent="0" algn="ctr">
              <a:buNone/>
            </a:pPr>
            <a:endParaRPr lang="tr-TR" sz="2400" dirty="0" smtClean="0"/>
          </a:p>
          <a:p>
            <a:pPr marL="0" indent="0" algn="ctr">
              <a:buNone/>
            </a:pPr>
            <a:r>
              <a:rPr lang="tr-TR" dirty="0" smtClean="0"/>
              <a:t>* </a:t>
            </a:r>
            <a:r>
              <a:rPr lang="tr-TR" sz="2400" dirty="0" smtClean="0"/>
              <a:t>Listenin her sayfası komisyonun başkanı ve üyeleri tarafından imzalanır.</a:t>
            </a:r>
          </a:p>
          <a:p>
            <a:pPr algn="just">
              <a:buNone/>
            </a:pPr>
            <a:endParaRPr lang="tr-TR" sz="1800"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4173" y="33273"/>
            <a:ext cx="1090691" cy="1052736"/>
          </a:xfrm>
          <a:prstGeom prst="flowChartConnector">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912" y="1340768"/>
            <a:ext cx="5054540" cy="5184578"/>
          </a:xfrm>
          <a:prstGeom prst="rect">
            <a:avLst/>
          </a:prstGeom>
        </p:spPr>
      </p:pic>
    </p:spTree>
    <p:extLst>
      <p:ext uri="{BB962C8B-B14F-4D97-AF65-F5344CB8AC3E}">
        <p14:creationId xmlns:p14="http://schemas.microsoft.com/office/powerpoint/2010/main" val="2347973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Başlık 3"/>
          <p:cNvSpPr>
            <a:spLocks noGrp="1"/>
          </p:cNvSpPr>
          <p:nvPr>
            <p:ph type="title"/>
          </p:nvPr>
        </p:nvSpPr>
        <p:spPr bwMode="auto">
          <a:xfrm>
            <a:off x="2263678" y="2092353"/>
            <a:ext cx="4065686" cy="485650"/>
          </a:xfrm>
        </p:spPr>
        <p:txBody>
          <a:bodyPr wrap="square" numCol="1" anchorCtr="0" compatLnSpc="1">
            <a:prstTxWarp prst="textNoShape">
              <a:avLst/>
            </a:prstTxWarp>
          </a:bodyPr>
          <a:lstStyle/>
          <a:p>
            <a:pPr>
              <a:defRPr/>
            </a:pPr>
            <a:r>
              <a:rPr lang="tr-TR" altLang="tr-TR" sz="1800" dirty="0">
                <a:solidFill>
                  <a:srgbClr val="FF0000"/>
                </a:solidFill>
                <a:latin typeface="Tahoma" pitchFamily="34" charset="0"/>
                <a:cs typeface="Tahoma" pitchFamily="34" charset="0"/>
              </a:rPr>
              <a:t> </a:t>
            </a:r>
            <a:endParaRPr lang="tr-TR" altLang="tr-TR" sz="1800" i="1" dirty="0">
              <a:solidFill>
                <a:srgbClr val="FF0000"/>
              </a:solidFill>
              <a:cs typeface="Times New Roman" pitchFamily="18" charset="0"/>
            </a:endParaRPr>
          </a:p>
        </p:txBody>
      </p:sp>
      <p:sp>
        <p:nvSpPr>
          <p:cNvPr id="49157" name="Rectangle 5"/>
          <p:cNvSpPr>
            <a:spLocks noChangeArrowheads="1"/>
          </p:cNvSpPr>
          <p:nvPr/>
        </p:nvSpPr>
        <p:spPr bwMode="auto">
          <a:xfrm>
            <a:off x="2000250" y="1730106"/>
            <a:ext cx="127920" cy="311689"/>
          </a:xfrm>
          <a:prstGeom prst="rect">
            <a:avLst/>
          </a:prstGeom>
          <a:noFill/>
          <a:ln w="9525">
            <a:noFill/>
            <a:miter lim="800000"/>
            <a:headEnd/>
            <a:tailEnd/>
          </a:ln>
          <a:effectLst/>
        </p:spPr>
        <p:txBody>
          <a:bodyPr vert="horz" wrap="none" lIns="51435" tIns="25718" rIns="51435" bIns="25718" numCol="1" anchor="ctr" anchorCtr="0" compatLnSpc="1">
            <a:prstTxWarp prst="textNoShape">
              <a:avLst/>
            </a:prstTxWarp>
            <a:spAutoFit/>
          </a:bodyPr>
          <a:lstStyle/>
          <a:p>
            <a:pPr fontAlgn="base">
              <a:spcBef>
                <a:spcPct val="0"/>
              </a:spcBef>
              <a:spcAft>
                <a:spcPct val="0"/>
              </a:spcAft>
            </a:pPr>
            <a:r>
              <a:rPr lang="tr-TR" sz="675" b="1">
                <a:latin typeface="Arial" pitchFamily="34" charset="0"/>
                <a:ea typeface="Times New Roman" pitchFamily="18" charset="0"/>
                <a:cs typeface="Arial" pitchFamily="34" charset="0"/>
              </a:rPr>
              <a:t> </a:t>
            </a:r>
            <a:endParaRPr lang="tr-TR" sz="450">
              <a:latin typeface="Arial" pitchFamily="34" charset="0"/>
              <a:cs typeface="Arial" pitchFamily="34" charset="0"/>
            </a:endParaRPr>
          </a:p>
          <a:p>
            <a:pPr eaLnBrk="0" fontAlgn="base" hangingPunct="0">
              <a:spcBef>
                <a:spcPct val="0"/>
              </a:spcBef>
              <a:spcAft>
                <a:spcPct val="0"/>
              </a:spcAft>
            </a:pPr>
            <a:endParaRPr lang="tr-TR" sz="1013">
              <a:latin typeface="Arial" pitchFamily="34" charset="0"/>
              <a:cs typeface="Arial" pitchFamily="34" charset="0"/>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4173" y="33273"/>
            <a:ext cx="1090691" cy="1052736"/>
          </a:xfrm>
          <a:prstGeom prst="flowChartConnector">
            <a:avLst/>
          </a:prstGeom>
        </p:spPr>
      </p:pic>
      <p:sp>
        <p:nvSpPr>
          <p:cNvPr id="5" name="Satır Belirtme Çizgisi 1 4"/>
          <p:cNvSpPr/>
          <p:nvPr/>
        </p:nvSpPr>
        <p:spPr>
          <a:xfrm>
            <a:off x="6588224" y="2204864"/>
            <a:ext cx="1656184" cy="1224136"/>
          </a:xfrm>
          <a:prstGeom prst="borderCallout1">
            <a:avLst>
              <a:gd name="adj1" fmla="val 45275"/>
              <a:gd name="adj2" fmla="val 1223"/>
              <a:gd name="adj3" fmla="val 112500"/>
              <a:gd name="adj4" fmla="val -38333"/>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tr-TR" dirty="0" smtClean="0">
                <a:solidFill>
                  <a:schemeClr val="tx1"/>
                </a:solidFill>
                <a:latin typeface="Times New Roman" panose="02020603050405020304" pitchFamily="18" charset="0"/>
                <a:cs typeface="Times New Roman" panose="02020603050405020304" pitchFamily="18" charset="0"/>
              </a:rPr>
              <a:t>Örnek İmha Listesi</a:t>
            </a:r>
            <a:endParaRPr lang="tr-TR" dirty="0">
              <a:solidFill>
                <a:schemeClr val="tx1"/>
              </a:solidFill>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476672"/>
            <a:ext cx="5054540" cy="6120681"/>
          </a:xfrm>
          <a:prstGeom prst="rect">
            <a:avLst/>
          </a:prstGeom>
        </p:spPr>
      </p:pic>
    </p:spTree>
    <p:extLst>
      <p:ext uri="{BB962C8B-B14F-4D97-AF65-F5344CB8AC3E}">
        <p14:creationId xmlns:p14="http://schemas.microsoft.com/office/powerpoint/2010/main" val="676201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Başlık 3"/>
          <p:cNvSpPr>
            <a:spLocks noGrp="1"/>
          </p:cNvSpPr>
          <p:nvPr>
            <p:ph type="title"/>
          </p:nvPr>
        </p:nvSpPr>
        <p:spPr bwMode="auto">
          <a:xfrm>
            <a:off x="2263678" y="2092353"/>
            <a:ext cx="4065686" cy="485650"/>
          </a:xfrm>
        </p:spPr>
        <p:txBody>
          <a:bodyPr wrap="square" numCol="1" anchorCtr="0" compatLnSpc="1">
            <a:prstTxWarp prst="textNoShape">
              <a:avLst/>
            </a:prstTxWarp>
          </a:bodyPr>
          <a:lstStyle/>
          <a:p>
            <a:pPr>
              <a:defRPr/>
            </a:pPr>
            <a:r>
              <a:rPr lang="tr-TR" altLang="tr-TR" sz="1800" dirty="0">
                <a:solidFill>
                  <a:srgbClr val="FF0000"/>
                </a:solidFill>
                <a:latin typeface="Tahoma" pitchFamily="34" charset="0"/>
                <a:cs typeface="Tahoma" pitchFamily="34" charset="0"/>
              </a:rPr>
              <a:t> </a:t>
            </a:r>
            <a:endParaRPr lang="tr-TR" altLang="tr-TR" sz="1800" i="1" dirty="0">
              <a:solidFill>
                <a:srgbClr val="FF0000"/>
              </a:solidFill>
              <a:cs typeface="Times New Roman" pitchFamily="18" charset="0"/>
            </a:endParaRPr>
          </a:p>
        </p:txBody>
      </p:sp>
      <p:sp>
        <p:nvSpPr>
          <p:cNvPr id="49157" name="Rectangle 5"/>
          <p:cNvSpPr>
            <a:spLocks noChangeArrowheads="1"/>
          </p:cNvSpPr>
          <p:nvPr/>
        </p:nvSpPr>
        <p:spPr bwMode="auto">
          <a:xfrm>
            <a:off x="2000250" y="1730106"/>
            <a:ext cx="127920" cy="311689"/>
          </a:xfrm>
          <a:prstGeom prst="rect">
            <a:avLst/>
          </a:prstGeom>
          <a:noFill/>
          <a:ln w="9525">
            <a:noFill/>
            <a:miter lim="800000"/>
            <a:headEnd/>
            <a:tailEnd/>
          </a:ln>
          <a:effectLst/>
        </p:spPr>
        <p:txBody>
          <a:bodyPr vert="horz" wrap="none" lIns="51435" tIns="25718" rIns="51435" bIns="25718" numCol="1" anchor="ctr" anchorCtr="0" compatLnSpc="1">
            <a:prstTxWarp prst="textNoShape">
              <a:avLst/>
            </a:prstTxWarp>
            <a:spAutoFit/>
          </a:bodyPr>
          <a:lstStyle/>
          <a:p>
            <a:pPr fontAlgn="base">
              <a:spcBef>
                <a:spcPct val="0"/>
              </a:spcBef>
              <a:spcAft>
                <a:spcPct val="0"/>
              </a:spcAft>
            </a:pPr>
            <a:r>
              <a:rPr lang="tr-TR" sz="675" b="1">
                <a:latin typeface="Arial" pitchFamily="34" charset="0"/>
                <a:ea typeface="Times New Roman" pitchFamily="18" charset="0"/>
                <a:cs typeface="Arial" pitchFamily="34" charset="0"/>
              </a:rPr>
              <a:t> </a:t>
            </a:r>
            <a:endParaRPr lang="tr-TR" sz="450">
              <a:latin typeface="Arial" pitchFamily="34" charset="0"/>
              <a:cs typeface="Arial" pitchFamily="34" charset="0"/>
            </a:endParaRPr>
          </a:p>
          <a:p>
            <a:pPr eaLnBrk="0" fontAlgn="base" hangingPunct="0">
              <a:spcBef>
                <a:spcPct val="0"/>
              </a:spcBef>
              <a:spcAft>
                <a:spcPct val="0"/>
              </a:spcAft>
            </a:pPr>
            <a:endParaRPr lang="tr-TR" sz="1013">
              <a:latin typeface="Arial" pitchFamily="34" charset="0"/>
              <a:cs typeface="Arial" pitchFamily="34" charset="0"/>
            </a:endParaRPr>
          </a:p>
        </p:txBody>
      </p:sp>
      <p:sp>
        <p:nvSpPr>
          <p:cNvPr id="16" name="15 Yuvarlatılmış Dikdörtgen"/>
          <p:cNvSpPr/>
          <p:nvPr/>
        </p:nvSpPr>
        <p:spPr>
          <a:xfrm>
            <a:off x="1213112" y="1291651"/>
            <a:ext cx="6743699" cy="522391"/>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500" b="1" dirty="0">
                <a:solidFill>
                  <a:schemeClr val="tx1"/>
                </a:solidFill>
              </a:rPr>
              <a:t>     Örnek İmha Listesi</a:t>
            </a:r>
          </a:p>
        </p:txBody>
      </p:sp>
      <p:pic>
        <p:nvPicPr>
          <p:cNvPr id="2" name="Resim 1"/>
          <p:cNvPicPr>
            <a:picLocks noChangeAspect="1"/>
          </p:cNvPicPr>
          <p:nvPr/>
        </p:nvPicPr>
        <p:blipFill rotWithShape="1">
          <a:blip r:embed="rId2" cstate="print">
            <a:extLst>
              <a:ext uri="{28A0092B-C50C-407E-A947-70E740481C1C}">
                <a14:useLocalDpi xmlns:a14="http://schemas.microsoft.com/office/drawing/2010/main" val="0"/>
              </a:ext>
            </a:extLst>
          </a:blip>
          <a:srcRect l="4751" t="3920" r="5205" b="4480"/>
          <a:stretch/>
        </p:blipFill>
        <p:spPr>
          <a:xfrm>
            <a:off x="1227671" y="2348469"/>
            <a:ext cx="6998677" cy="3903784"/>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4173" y="33273"/>
            <a:ext cx="1090691" cy="1052736"/>
          </a:xfrm>
          <a:prstGeom prst="flowChartConnector">
            <a:avLst/>
          </a:prstGeom>
        </p:spPr>
      </p:pic>
    </p:spTree>
    <p:extLst>
      <p:ext uri="{BB962C8B-B14F-4D97-AF65-F5344CB8AC3E}">
        <p14:creationId xmlns:p14="http://schemas.microsoft.com/office/powerpoint/2010/main" val="2602408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3273" y="1988840"/>
            <a:ext cx="7200900" cy="3581400"/>
          </a:xfrm>
        </p:spPr>
        <p:txBody>
          <a:bodyPr/>
          <a:lstStyle/>
          <a:p>
            <a:pPr marL="0" indent="0" algn="just">
              <a:buNone/>
            </a:pPr>
            <a:r>
              <a:rPr lang="tr-TR" dirty="0"/>
              <a:t>Hazırlanan imha listeleri; </a:t>
            </a:r>
          </a:p>
          <a:p>
            <a:pPr algn="just"/>
            <a:r>
              <a:rPr lang="tr-TR" dirty="0"/>
              <a:t>Merkez teşkilatlarda, Devlet Arşivleri Başkanlığının uygun görüşü alındıktan sonra, kurum ve kuruluşun en üst amirinin veya yetki verdiği kişinin onayına müteakip,</a:t>
            </a:r>
          </a:p>
          <a:p>
            <a:pPr algn="just"/>
            <a:r>
              <a:rPr lang="tr-TR" dirty="0"/>
              <a:t>Taşra, bölge ve yurt dışı teşkilatlarında ise kurum arşivinin uygun görüşü alındıktan sonra bu birimlerin en üst amirinin veya yetki verdiği kişinin onayına müteakip kesinlik kazanır.</a:t>
            </a:r>
          </a:p>
          <a:p>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4173" y="33273"/>
            <a:ext cx="1090691" cy="1052736"/>
          </a:xfrm>
          <a:prstGeom prst="flowChartConnector">
            <a:avLst/>
          </a:prstGeom>
        </p:spPr>
      </p:pic>
      <p:sp>
        <p:nvSpPr>
          <p:cNvPr id="6" name="2 Başlık"/>
          <p:cNvSpPr>
            <a:spLocks noGrp="1"/>
          </p:cNvSpPr>
          <p:nvPr>
            <p:ph type="title"/>
          </p:nvPr>
        </p:nvSpPr>
        <p:spPr>
          <a:xfrm>
            <a:off x="539552" y="980728"/>
            <a:ext cx="7200900" cy="720080"/>
          </a:xfrm>
        </p:spPr>
        <p:txBody>
          <a:bodyPr>
            <a:noAutofit/>
          </a:bodyPr>
          <a:lstStyle/>
          <a:p>
            <a:pPr algn="ctr"/>
            <a:r>
              <a:rPr lang="tr-TR" sz="2500" b="1" dirty="0" smtClean="0"/>
              <a:t>İmha Listelerinin Düzenlenmesi ve Kesinlik Kazanması</a:t>
            </a:r>
            <a:endParaRPr lang="tr-TR" sz="2500" b="1" u="sng" dirty="0"/>
          </a:p>
        </p:txBody>
      </p:sp>
    </p:spTree>
    <p:extLst>
      <p:ext uri="{BB962C8B-B14F-4D97-AF65-F5344CB8AC3E}">
        <p14:creationId xmlns:p14="http://schemas.microsoft.com/office/powerpoint/2010/main" val="29155569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Başlık 3"/>
          <p:cNvSpPr>
            <a:spLocks noGrp="1"/>
          </p:cNvSpPr>
          <p:nvPr>
            <p:ph type="title"/>
          </p:nvPr>
        </p:nvSpPr>
        <p:spPr bwMode="auto">
          <a:xfrm>
            <a:off x="2263678" y="2092353"/>
            <a:ext cx="4065686" cy="485650"/>
          </a:xfrm>
        </p:spPr>
        <p:txBody>
          <a:bodyPr wrap="square" numCol="1" anchorCtr="0" compatLnSpc="1">
            <a:prstTxWarp prst="textNoShape">
              <a:avLst/>
            </a:prstTxWarp>
          </a:bodyPr>
          <a:lstStyle/>
          <a:p>
            <a:pPr>
              <a:defRPr/>
            </a:pPr>
            <a:r>
              <a:rPr lang="tr-TR" altLang="tr-TR" sz="1800" dirty="0">
                <a:solidFill>
                  <a:srgbClr val="FF0000"/>
                </a:solidFill>
                <a:latin typeface="Tahoma" pitchFamily="34" charset="0"/>
                <a:cs typeface="Tahoma" pitchFamily="34" charset="0"/>
              </a:rPr>
              <a:t> </a:t>
            </a:r>
            <a:endParaRPr lang="tr-TR" altLang="tr-TR" sz="1800" i="1" dirty="0">
              <a:solidFill>
                <a:srgbClr val="FF0000"/>
              </a:solidFill>
              <a:cs typeface="Times New Roman" pitchFamily="18" charset="0"/>
            </a:endParaRPr>
          </a:p>
        </p:txBody>
      </p:sp>
      <p:sp>
        <p:nvSpPr>
          <p:cNvPr id="49157" name="Rectangle 5"/>
          <p:cNvSpPr>
            <a:spLocks noChangeArrowheads="1"/>
          </p:cNvSpPr>
          <p:nvPr/>
        </p:nvSpPr>
        <p:spPr bwMode="auto">
          <a:xfrm>
            <a:off x="2000250" y="1730106"/>
            <a:ext cx="127920" cy="311689"/>
          </a:xfrm>
          <a:prstGeom prst="rect">
            <a:avLst/>
          </a:prstGeom>
          <a:noFill/>
          <a:ln w="9525">
            <a:noFill/>
            <a:miter lim="800000"/>
            <a:headEnd/>
            <a:tailEnd/>
          </a:ln>
          <a:effectLst/>
        </p:spPr>
        <p:txBody>
          <a:bodyPr vert="horz" wrap="none" lIns="51435" tIns="25718" rIns="51435" bIns="25718" numCol="1" anchor="ctr" anchorCtr="0" compatLnSpc="1">
            <a:prstTxWarp prst="textNoShape">
              <a:avLst/>
            </a:prstTxWarp>
            <a:spAutoFit/>
          </a:bodyPr>
          <a:lstStyle/>
          <a:p>
            <a:pPr fontAlgn="base">
              <a:spcBef>
                <a:spcPct val="0"/>
              </a:spcBef>
              <a:spcAft>
                <a:spcPct val="0"/>
              </a:spcAft>
            </a:pPr>
            <a:r>
              <a:rPr lang="tr-TR" sz="675" b="1">
                <a:latin typeface="Arial" pitchFamily="34" charset="0"/>
                <a:ea typeface="Times New Roman" pitchFamily="18" charset="0"/>
                <a:cs typeface="Arial" pitchFamily="34" charset="0"/>
              </a:rPr>
              <a:t> </a:t>
            </a:r>
            <a:endParaRPr lang="tr-TR" sz="450">
              <a:latin typeface="Arial" pitchFamily="34" charset="0"/>
              <a:cs typeface="Arial" pitchFamily="34" charset="0"/>
            </a:endParaRPr>
          </a:p>
          <a:p>
            <a:pPr eaLnBrk="0" fontAlgn="base" hangingPunct="0">
              <a:spcBef>
                <a:spcPct val="0"/>
              </a:spcBef>
              <a:spcAft>
                <a:spcPct val="0"/>
              </a:spcAft>
            </a:pPr>
            <a:endParaRPr lang="tr-TR" sz="1013">
              <a:latin typeface="Arial" pitchFamily="34" charset="0"/>
              <a:cs typeface="Arial" pitchFamily="34" charset="0"/>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4173" y="33273"/>
            <a:ext cx="1090691" cy="1052736"/>
          </a:xfrm>
          <a:prstGeom prst="flowChartConnector">
            <a:avLst/>
          </a:prstGeom>
        </p:spPr>
      </p:pic>
      <p:sp>
        <p:nvSpPr>
          <p:cNvPr id="5" name="Satır Belirtme Çizgisi 1 4"/>
          <p:cNvSpPr/>
          <p:nvPr/>
        </p:nvSpPr>
        <p:spPr>
          <a:xfrm>
            <a:off x="6588224" y="2204864"/>
            <a:ext cx="1656184" cy="1512168"/>
          </a:xfrm>
          <a:prstGeom prst="borderCallout1">
            <a:avLst>
              <a:gd name="adj1" fmla="val 45275"/>
              <a:gd name="adj2" fmla="val 1223"/>
              <a:gd name="adj3" fmla="val 112500"/>
              <a:gd name="adj4" fmla="val -38333"/>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tr-TR" dirty="0" smtClean="0">
                <a:solidFill>
                  <a:schemeClr val="tx1"/>
                </a:solidFill>
                <a:latin typeface="Times New Roman" panose="02020603050405020304" pitchFamily="18" charset="0"/>
                <a:cs typeface="Times New Roman" panose="02020603050405020304" pitchFamily="18" charset="0"/>
              </a:rPr>
              <a:t>Kurumlardan Gelen </a:t>
            </a:r>
            <a:r>
              <a:rPr lang="tr-TR" dirty="0" err="1" smtClean="0">
                <a:solidFill>
                  <a:schemeClr val="tx1"/>
                </a:solidFill>
                <a:latin typeface="Times New Roman" panose="02020603050405020304" pitchFamily="18" charset="0"/>
                <a:cs typeface="Times New Roman" panose="02020603050405020304" pitchFamily="18" charset="0"/>
              </a:rPr>
              <a:t>İmhalık</a:t>
            </a:r>
            <a:r>
              <a:rPr lang="tr-TR" dirty="0" smtClean="0">
                <a:solidFill>
                  <a:schemeClr val="tx1"/>
                </a:solidFill>
                <a:latin typeface="Times New Roman" panose="02020603050405020304" pitchFamily="18" charset="0"/>
                <a:cs typeface="Times New Roman" panose="02020603050405020304" pitchFamily="18" charset="0"/>
              </a:rPr>
              <a:t> Belgeler için Uygunluk Görüşü</a:t>
            </a:r>
            <a:endParaRPr lang="tr-TR" dirty="0">
              <a:solidFill>
                <a:schemeClr val="tx1"/>
              </a:solidFill>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260648"/>
            <a:ext cx="5112568" cy="6264696"/>
          </a:xfrm>
          <a:prstGeom prst="rect">
            <a:avLst/>
          </a:prstGeom>
        </p:spPr>
      </p:pic>
    </p:spTree>
    <p:extLst>
      <p:ext uri="{BB962C8B-B14F-4D97-AF65-F5344CB8AC3E}">
        <p14:creationId xmlns:p14="http://schemas.microsoft.com/office/powerpoint/2010/main" val="1138121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000082" y="2276872"/>
            <a:ext cx="6758508" cy="3467100"/>
          </a:xfrm>
        </p:spPr>
        <p:txBody>
          <a:bodyPr>
            <a:normAutofit/>
          </a:bodyPr>
          <a:lstStyle/>
          <a:p>
            <a:pPr algn="just"/>
            <a:r>
              <a:rPr lang="tr-TR" dirty="0" smtClean="0"/>
              <a:t>Onay işlemlerinde belgelerin ne şekilde imha edileceği hususu belirtilir.</a:t>
            </a:r>
          </a:p>
          <a:p>
            <a:pPr algn="just"/>
            <a:r>
              <a:rPr lang="tr-TR" dirty="0" smtClean="0"/>
              <a:t>İmhasına karar verilen belgeler, imha işlemleri kesinlik kazanıncaya kadar düzenli bir şekilde muhafaza edilmelidir.</a:t>
            </a:r>
          </a:p>
          <a:p>
            <a:pPr algn="just"/>
            <a:r>
              <a:rPr lang="tr-TR" dirty="0" smtClean="0"/>
              <a:t>İmha işlemi, düzenlenecek tutanakla tespit edilir.</a:t>
            </a:r>
          </a:p>
          <a:p>
            <a:pPr algn="just"/>
            <a:r>
              <a:rPr lang="tr-TR" dirty="0" smtClean="0"/>
              <a:t>Hazırlanan imha listeleri, tutanakları ve bunlarla ilgili her türlü belge </a:t>
            </a:r>
            <a:r>
              <a:rPr lang="tr-TR" b="1" u="sng" dirty="0" smtClean="0"/>
              <a:t>on yıl süreyle </a:t>
            </a:r>
            <a:r>
              <a:rPr lang="tr-TR" dirty="0" smtClean="0"/>
              <a:t>muhafaza edilir.</a:t>
            </a:r>
            <a:endParaRPr lang="tr-TR" dirty="0"/>
          </a:p>
          <a:p>
            <a:pPr algn="just">
              <a:buNone/>
            </a:pPr>
            <a:endParaRPr lang="tr-TR" sz="1800"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4173" y="33273"/>
            <a:ext cx="1090691" cy="1052736"/>
          </a:xfrm>
          <a:prstGeom prst="flowChartConnector">
            <a:avLst/>
          </a:prstGeom>
        </p:spPr>
      </p:pic>
      <p:sp>
        <p:nvSpPr>
          <p:cNvPr id="6" name="2 Başlık"/>
          <p:cNvSpPr txBox="1">
            <a:spLocks/>
          </p:cNvSpPr>
          <p:nvPr/>
        </p:nvSpPr>
        <p:spPr>
          <a:xfrm>
            <a:off x="539552" y="980728"/>
            <a:ext cx="7200900" cy="720080"/>
          </a:xfrm>
          <a:prstGeom prst="rect">
            <a:avLst/>
          </a:prstGeom>
        </p:spPr>
        <p:txBody>
          <a:bodyPr vert="horz" lIns="91440" tIns="45720" rIns="91440" bIns="45720" rtlCol="0" anchor="t">
            <a:noAutofit/>
          </a:bodyPr>
          <a:lst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tr-TR" sz="2500" b="1" smtClean="0"/>
              <a:t>İmha Listelerinin Düzenlenmesi ve Kesinlik Kazanması</a:t>
            </a:r>
            <a:endParaRPr lang="tr-TR" sz="2500" b="1" u="sng" dirty="0"/>
          </a:p>
        </p:txBody>
      </p:sp>
    </p:spTree>
    <p:extLst>
      <p:ext uri="{BB962C8B-B14F-4D97-AF65-F5344CB8AC3E}">
        <p14:creationId xmlns:p14="http://schemas.microsoft.com/office/powerpoint/2010/main" val="1678365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Başlık"/>
          <p:cNvSpPr>
            <a:spLocks noGrp="1"/>
          </p:cNvSpPr>
          <p:nvPr>
            <p:ph type="title"/>
          </p:nvPr>
        </p:nvSpPr>
        <p:spPr>
          <a:xfrm>
            <a:off x="804782" y="836712"/>
            <a:ext cx="7200900" cy="720080"/>
          </a:xfrm>
        </p:spPr>
        <p:txBody>
          <a:bodyPr>
            <a:noAutofit/>
          </a:bodyPr>
          <a:lstStyle/>
          <a:p>
            <a:pPr algn="ctr"/>
            <a:r>
              <a:rPr lang="tr-TR" sz="2500" b="1" dirty="0" smtClean="0"/>
              <a:t>İmha Şekilleri</a:t>
            </a:r>
            <a:endParaRPr lang="tr-TR" sz="2500" b="1" u="sng" dirty="0"/>
          </a:p>
        </p:txBody>
      </p:sp>
      <p:sp>
        <p:nvSpPr>
          <p:cNvPr id="2" name="1 İçerik Yer Tutucusu"/>
          <p:cNvSpPr>
            <a:spLocks noGrp="1"/>
          </p:cNvSpPr>
          <p:nvPr>
            <p:ph idx="1"/>
          </p:nvPr>
        </p:nvSpPr>
        <p:spPr>
          <a:xfrm>
            <a:off x="1275665" y="1556792"/>
            <a:ext cx="6758508" cy="3467100"/>
          </a:xfrm>
        </p:spPr>
        <p:txBody>
          <a:bodyPr>
            <a:normAutofit/>
          </a:bodyPr>
          <a:lstStyle/>
          <a:p>
            <a:pPr algn="just"/>
            <a:r>
              <a:rPr lang="tr-TR" dirty="0" smtClean="0"/>
              <a:t>İmha edilecek belgeler, başkaları tarafından görülüp okunması mümkün olmayacak şekilde </a:t>
            </a:r>
            <a:r>
              <a:rPr lang="tr-TR" dirty="0" smtClean="0">
                <a:solidFill>
                  <a:srgbClr val="FF0000"/>
                </a:solidFill>
              </a:rPr>
              <a:t>parçalanır</a:t>
            </a:r>
            <a:r>
              <a:rPr lang="tr-TR" dirty="0" smtClean="0"/>
              <a:t> ve geri dönüşümde kullanılmak üzere değerlendirilir.</a:t>
            </a:r>
          </a:p>
          <a:p>
            <a:pPr algn="just"/>
            <a:r>
              <a:rPr lang="tr-TR" dirty="0" smtClean="0"/>
              <a:t>Özelliği gereği imha şekli kendi mevzuatında belirlenmiş belgenin imhası hakkında ilgili mevzuat hükümleri uygulanır. (Çok Gizli/Kozmik Belgeler yakılarak imha edilir.)</a:t>
            </a:r>
          </a:p>
          <a:p>
            <a:pPr algn="just"/>
            <a:r>
              <a:rPr lang="tr-TR" dirty="0" smtClean="0"/>
              <a:t>E-Arşivlerde tutulan belgelerin imhası, görülüp okunması ve kullanılması mümkün olmayacak şekilde sistemden çıkarılarak tasfiye edilir.</a:t>
            </a:r>
            <a:endParaRPr lang="tr-TR" dirty="0"/>
          </a:p>
          <a:p>
            <a:pPr algn="just">
              <a:buNone/>
            </a:pPr>
            <a:endParaRPr lang="tr-TR" sz="1800"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4173" y="33273"/>
            <a:ext cx="1090691" cy="1052736"/>
          </a:xfrm>
          <a:prstGeom prst="flowChartConnector">
            <a:avLst/>
          </a:prstGeom>
        </p:spPr>
      </p:pic>
    </p:spTree>
    <p:extLst>
      <p:ext uri="{BB962C8B-B14F-4D97-AF65-F5344CB8AC3E}">
        <p14:creationId xmlns:p14="http://schemas.microsoft.com/office/powerpoint/2010/main" val="259034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3" name="Rectangle 2"/>
          <p:cNvSpPr txBox="1">
            <a:spLocks noChangeArrowheads="1"/>
          </p:cNvSpPr>
          <p:nvPr/>
        </p:nvSpPr>
        <p:spPr bwMode="auto">
          <a:xfrm>
            <a:off x="2257425" y="1896666"/>
            <a:ext cx="4629150" cy="642938"/>
          </a:xfrm>
          <a:prstGeom prst="rect">
            <a:avLst/>
          </a:prstGeom>
          <a:noFill/>
          <a:ln w="9525">
            <a:noFill/>
            <a:miter lim="800000"/>
            <a:headEnd/>
            <a:tailEnd/>
          </a:ln>
        </p:spPr>
        <p:txBody>
          <a:bodyPr/>
          <a:lstStyle/>
          <a:p>
            <a:pPr algn="ctr"/>
            <a:endParaRPr lang="tr-TR" sz="2475">
              <a:latin typeface="Calibri" pitchFamily="34" charset="0"/>
            </a:endParaRP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4173" y="33273"/>
            <a:ext cx="1090691" cy="1052736"/>
          </a:xfrm>
          <a:prstGeom prst="flowChartConnector">
            <a:avLst/>
          </a:prstGeom>
        </p:spPr>
      </p:pic>
      <p:pic>
        <p:nvPicPr>
          <p:cNvPr id="2" name="Resim 1"/>
          <p:cNvPicPr>
            <a:picLocks noChangeAspect="1"/>
          </p:cNvPicPr>
          <p:nvPr/>
        </p:nvPicPr>
        <p:blipFill>
          <a:blip r:embed="rId4"/>
          <a:stretch>
            <a:fillRect/>
          </a:stretch>
        </p:blipFill>
        <p:spPr>
          <a:xfrm>
            <a:off x="1691092" y="1083648"/>
            <a:ext cx="5761815" cy="4690704"/>
          </a:xfrm>
          <a:prstGeom prst="rect">
            <a:avLst/>
          </a:prstGeom>
        </p:spPr>
      </p:pic>
    </p:spTree>
    <p:extLst>
      <p:ext uri="{BB962C8B-B14F-4D97-AF65-F5344CB8AC3E}">
        <p14:creationId xmlns:p14="http://schemas.microsoft.com/office/powerpoint/2010/main" val="2485158899"/>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Başlık 3"/>
          <p:cNvSpPr>
            <a:spLocks noGrp="1"/>
          </p:cNvSpPr>
          <p:nvPr>
            <p:ph type="title"/>
          </p:nvPr>
        </p:nvSpPr>
        <p:spPr bwMode="auto">
          <a:xfrm>
            <a:off x="333302" y="1708630"/>
            <a:ext cx="7227887" cy="1458913"/>
          </a:xfrm>
        </p:spPr>
        <p:txBody>
          <a:bodyPr wrap="square" numCol="1" anchorCtr="0" compatLnSpc="1">
            <a:prstTxWarp prst="textNoShape">
              <a:avLst/>
            </a:prstTxWarp>
          </a:bodyPr>
          <a:lstStyle/>
          <a:p>
            <a:pPr eaLnBrk="1" fontAlgn="auto" hangingPunct="1">
              <a:spcAft>
                <a:spcPts val="0"/>
              </a:spcAft>
              <a:defRPr/>
            </a:pPr>
            <a:r>
              <a:rPr lang="tr-TR" altLang="tr-TR" sz="3200" dirty="0" smtClean="0">
                <a:solidFill>
                  <a:srgbClr val="FF0000"/>
                </a:solidFill>
                <a:latin typeface="Tahoma" pitchFamily="34" charset="0"/>
                <a:cs typeface="Tahoma" pitchFamily="34" charset="0"/>
              </a:rPr>
              <a:t> </a:t>
            </a:r>
            <a:endParaRPr lang="tr-TR" altLang="tr-TR" sz="3200" i="1" dirty="0" smtClean="0">
              <a:solidFill>
                <a:srgbClr val="FF0000"/>
              </a:solidFill>
              <a:cs typeface="Times New Roman" pitchFamily="18" charset="0"/>
            </a:endParaRPr>
          </a:p>
        </p:txBody>
      </p:sp>
      <p:sp>
        <p:nvSpPr>
          <p:cNvPr id="7" name="Dikdörtgen 6"/>
          <p:cNvSpPr/>
          <p:nvPr/>
        </p:nvSpPr>
        <p:spPr>
          <a:xfrm>
            <a:off x="467544" y="692696"/>
            <a:ext cx="5040560" cy="400110"/>
          </a:xfrm>
          <a:prstGeom prst="rect">
            <a:avLst/>
          </a:prstGeom>
        </p:spPr>
        <p:txBody>
          <a:bodyPr wrap="square">
            <a:spAutoFit/>
          </a:bodyPr>
          <a:lstStyle/>
          <a:p>
            <a:r>
              <a:rPr lang="tr-TR" altLang="tr-TR" sz="2000" b="1" dirty="0">
                <a:latin typeface="OCR A Extended" panose="02010509020102010303" pitchFamily="50" charset="0"/>
                <a:cs typeface="Tahoma" pitchFamily="34" charset="0"/>
              </a:rPr>
              <a:t>Arşiv Mevzuatı ve Arşiv Bilinci</a:t>
            </a:r>
            <a:endParaRPr lang="tr-TR" sz="2000" dirty="0"/>
          </a:p>
        </p:txBody>
      </p:sp>
      <p:sp>
        <p:nvSpPr>
          <p:cNvPr id="3" name="Metin kutusu 2"/>
          <p:cNvSpPr txBox="1"/>
          <p:nvPr/>
        </p:nvSpPr>
        <p:spPr>
          <a:xfrm>
            <a:off x="334559" y="1305998"/>
            <a:ext cx="5618846" cy="369332"/>
          </a:xfrm>
          <a:prstGeom prst="rect">
            <a:avLst/>
          </a:prstGeom>
          <a:noFill/>
        </p:spPr>
        <p:txBody>
          <a:bodyPr wrap="none" rtlCol="0">
            <a:spAutoFit/>
          </a:bodyPr>
          <a:lstStyle/>
          <a:p>
            <a:r>
              <a:rPr lang="tr-TR" dirty="0" smtClean="0">
                <a:latin typeface="Segoe Print" panose="02000600000000000000" pitchFamily="2" charset="0"/>
              </a:rPr>
              <a:t>Gelecek bilgiyle şekillenir; tarih belgeyle yazılır.</a:t>
            </a:r>
            <a:endParaRPr lang="tr-TR" dirty="0">
              <a:latin typeface="Segoe Print" panose="02000600000000000000" pitchFamily="2" charset="0"/>
            </a:endParaRPr>
          </a:p>
        </p:txBody>
      </p:sp>
      <p:pic>
        <p:nvPicPr>
          <p:cNvPr id="9" name="Picture 2" descr="C:\Users\hakan.dede\Desktop\AE_SMRD_I__00001_011_001_001.jpg"/>
          <p:cNvPicPr>
            <a:picLocks noChangeAspect="1" noChangeArrowheads="1"/>
          </p:cNvPicPr>
          <p:nvPr/>
        </p:nvPicPr>
        <p:blipFill>
          <a:blip r:embed="rId3" cstate="print"/>
          <a:srcRect/>
          <a:stretch>
            <a:fillRect/>
          </a:stretch>
        </p:blipFill>
        <p:spPr bwMode="auto">
          <a:xfrm>
            <a:off x="5364088" y="1988840"/>
            <a:ext cx="2910640" cy="3950153"/>
          </a:xfrm>
          <a:prstGeom prst="snip2DiagRect">
            <a:avLst/>
          </a:prstGeom>
          <a:solidFill>
            <a:srgbClr val="FFFFFF">
              <a:shade val="85000"/>
            </a:srgbClr>
          </a:solidFill>
          <a:ln w="88900" cap="sq">
            <a:solidFill>
              <a:schemeClr val="accent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Dikdörtgen 3"/>
          <p:cNvSpPr/>
          <p:nvPr/>
        </p:nvSpPr>
        <p:spPr>
          <a:xfrm>
            <a:off x="304012" y="2403360"/>
            <a:ext cx="4572000" cy="1846659"/>
          </a:xfrm>
          <a:prstGeom prst="rect">
            <a:avLst/>
          </a:prstGeom>
        </p:spPr>
        <p:txBody>
          <a:bodyPr>
            <a:spAutoFit/>
          </a:bodyPr>
          <a:lstStyle/>
          <a:p>
            <a:pPr algn="ctr"/>
            <a:r>
              <a:rPr lang="tr-TR" sz="3200" dirty="0">
                <a:latin typeface="Segoe Print" panose="02000600000000000000" pitchFamily="2" charset="0"/>
                <a:cs typeface="Arial" pitchFamily="34" charset="0"/>
              </a:rPr>
              <a:t>En Eski </a:t>
            </a:r>
            <a:br>
              <a:rPr lang="tr-TR" sz="3200" dirty="0">
                <a:latin typeface="Segoe Print" panose="02000600000000000000" pitchFamily="2" charset="0"/>
                <a:cs typeface="Arial" pitchFamily="34" charset="0"/>
              </a:rPr>
            </a:br>
            <a:r>
              <a:rPr lang="tr-TR" sz="3200" dirty="0">
                <a:latin typeface="Segoe Print" panose="02000600000000000000" pitchFamily="2" charset="0"/>
                <a:cs typeface="Arial" pitchFamily="34" charset="0"/>
              </a:rPr>
              <a:t>Osmanlı Belgesi</a:t>
            </a:r>
          </a:p>
          <a:p>
            <a:pPr algn="ctr"/>
            <a:r>
              <a:rPr lang="tr-TR" dirty="0" err="1" smtClean="0">
                <a:latin typeface="Segoe Print" panose="02000600000000000000" pitchFamily="2" charset="0"/>
                <a:cs typeface="Arial" pitchFamily="34" charset="0"/>
              </a:rPr>
              <a:t>I.Murad’a</a:t>
            </a:r>
            <a:r>
              <a:rPr lang="tr-TR" dirty="0" smtClean="0">
                <a:latin typeface="Segoe Print" panose="02000600000000000000" pitchFamily="2" charset="0"/>
                <a:cs typeface="Arial" pitchFamily="34" charset="0"/>
              </a:rPr>
              <a:t> </a:t>
            </a:r>
            <a:r>
              <a:rPr lang="tr-TR" dirty="0">
                <a:latin typeface="Segoe Print" panose="02000600000000000000" pitchFamily="2" charset="0"/>
                <a:cs typeface="Arial" pitchFamily="34" charset="0"/>
              </a:rPr>
              <a:t>Kandilci Abdullah’ın duası</a:t>
            </a:r>
          </a:p>
          <a:p>
            <a:pPr algn="ctr"/>
            <a:r>
              <a:rPr lang="tr-TR" sz="3200" dirty="0">
                <a:latin typeface="Segoe Print" panose="02000600000000000000" pitchFamily="2" charset="0"/>
                <a:cs typeface="Arial" pitchFamily="34" charset="0"/>
              </a:rPr>
              <a:t>1360</a:t>
            </a:r>
          </a:p>
        </p:txBody>
      </p:sp>
      <p:sp>
        <p:nvSpPr>
          <p:cNvPr id="11" name="Metin kutusu 10"/>
          <p:cNvSpPr txBox="1"/>
          <p:nvPr/>
        </p:nvSpPr>
        <p:spPr>
          <a:xfrm>
            <a:off x="183232" y="4797152"/>
            <a:ext cx="4813560" cy="646331"/>
          </a:xfrm>
          <a:prstGeom prst="rect">
            <a:avLst/>
          </a:prstGeom>
          <a:noFill/>
        </p:spPr>
        <p:txBody>
          <a:bodyPr wrap="square" rtlCol="0">
            <a:spAutoFit/>
          </a:bodyPr>
          <a:lstStyle/>
          <a:p>
            <a:pPr algn="ctr"/>
            <a:r>
              <a:rPr lang="tr-TR" b="1" dirty="0" smtClean="0">
                <a:solidFill>
                  <a:srgbClr val="FF0000"/>
                </a:solidFill>
                <a:latin typeface="Segoe Print" panose="02000600000000000000" pitchFamily="2" charset="0"/>
              </a:rPr>
              <a:t>Kağıt ve mürekkep </a:t>
            </a:r>
          </a:p>
          <a:p>
            <a:pPr algn="ctr"/>
            <a:r>
              <a:rPr lang="tr-TR" b="1" dirty="0" smtClean="0">
                <a:solidFill>
                  <a:srgbClr val="FF0000"/>
                </a:solidFill>
                <a:latin typeface="Segoe Print" panose="02000600000000000000" pitchFamily="2" charset="0"/>
              </a:rPr>
              <a:t>660 yıl nasıl dayanabildi?</a:t>
            </a:r>
            <a:endParaRPr lang="tr-TR" b="1" dirty="0">
              <a:solidFill>
                <a:srgbClr val="FF0000"/>
              </a:solidFill>
              <a:latin typeface="Segoe Print" panose="02000600000000000000" pitchFamily="2" charset="0"/>
            </a:endParaRPr>
          </a:p>
        </p:txBody>
      </p:sp>
      <p:pic>
        <p:nvPicPr>
          <p:cNvPr id="12" name="Resi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4173" y="33273"/>
            <a:ext cx="1090691" cy="1052736"/>
          </a:xfrm>
          <a:prstGeom prst="flowChartConnector">
            <a:avLst/>
          </a:prstGeom>
        </p:spPr>
      </p:pic>
    </p:spTree>
    <p:extLst>
      <p:ext uri="{BB962C8B-B14F-4D97-AF65-F5344CB8AC3E}">
        <p14:creationId xmlns:p14="http://schemas.microsoft.com/office/powerpoint/2010/main" val="2014418366"/>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20" name="Rectangle 3"/>
          <p:cNvSpPr txBox="1">
            <a:spLocks noChangeArrowheads="1"/>
          </p:cNvSpPr>
          <p:nvPr/>
        </p:nvSpPr>
        <p:spPr bwMode="auto">
          <a:xfrm>
            <a:off x="2195736" y="2564904"/>
            <a:ext cx="4629150" cy="2469059"/>
          </a:xfrm>
          <a:prstGeom prst="rect">
            <a:avLst/>
          </a:prstGeom>
          <a:noFill/>
          <a:ln w="9525">
            <a:noFill/>
            <a:miter lim="800000"/>
            <a:headEnd/>
            <a:tailEnd/>
          </a:ln>
        </p:spPr>
        <p:txBody>
          <a:bodyPr/>
          <a:lstStyle/>
          <a:p>
            <a:pPr marL="192881" indent="-192881">
              <a:spcBef>
                <a:spcPct val="20000"/>
              </a:spcBef>
              <a:buFont typeface="Arial" charset="0"/>
              <a:buChar char="•"/>
            </a:pPr>
            <a:endParaRPr lang="tr-TR">
              <a:latin typeface="Calibri" pitchFamily="34" charset="0"/>
            </a:endParaRPr>
          </a:p>
        </p:txBody>
      </p:sp>
      <p:sp>
        <p:nvSpPr>
          <p:cNvPr id="12" name="11 Yuvarlatılmış Dikdörtgen"/>
          <p:cNvSpPr/>
          <p:nvPr/>
        </p:nvSpPr>
        <p:spPr>
          <a:xfrm>
            <a:off x="539552" y="692696"/>
            <a:ext cx="8604448" cy="1080120"/>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500" b="1" dirty="0">
                <a:solidFill>
                  <a:schemeClr val="tx1"/>
                </a:solidFill>
              </a:rPr>
              <a:t>          İmha </a:t>
            </a:r>
            <a:r>
              <a:rPr lang="tr-TR" sz="2500" b="1" dirty="0" smtClean="0">
                <a:solidFill>
                  <a:schemeClr val="tx1"/>
                </a:solidFill>
              </a:rPr>
              <a:t>İşlemi</a:t>
            </a:r>
          </a:p>
          <a:p>
            <a:pPr algn="ctr">
              <a:defRPr/>
            </a:pPr>
            <a:r>
              <a:rPr lang="tr-TR" sz="2500" b="1" dirty="0" smtClean="0">
                <a:solidFill>
                  <a:schemeClr val="tx1"/>
                </a:solidFill>
              </a:rPr>
              <a:t>         (</a:t>
            </a:r>
            <a:r>
              <a:rPr lang="tr-TR" sz="1600" b="1" dirty="0" smtClean="0">
                <a:solidFill>
                  <a:schemeClr val="tx1"/>
                </a:solidFill>
              </a:rPr>
              <a:t>Devlet Arşivleri Başkanlığı </a:t>
            </a:r>
            <a:r>
              <a:rPr lang="tr-TR" sz="1600" b="1" dirty="0" err="1">
                <a:solidFill>
                  <a:schemeClr val="tx1"/>
                </a:solidFill>
              </a:rPr>
              <a:t>Ergazi</a:t>
            </a:r>
            <a:r>
              <a:rPr lang="tr-TR" sz="1600" b="1" dirty="0">
                <a:solidFill>
                  <a:schemeClr val="tx1"/>
                </a:solidFill>
              </a:rPr>
              <a:t> Atık Kağıt Parçalama ve Balyalama Ünitesi</a:t>
            </a:r>
            <a:r>
              <a:rPr lang="tr-TR" sz="2500" b="1" dirty="0" smtClean="0">
                <a:solidFill>
                  <a:schemeClr val="tx1"/>
                </a:solidFill>
              </a:rPr>
              <a:t>)</a:t>
            </a:r>
            <a:endParaRPr lang="tr-TR" sz="2500" b="1" dirty="0">
              <a:solidFill>
                <a:schemeClr val="tx1"/>
              </a:solidFill>
            </a:endParaRPr>
          </a:p>
        </p:txBody>
      </p:sp>
      <p:pic>
        <p:nvPicPr>
          <p:cNvPr id="214026" name="Picture 2"/>
          <p:cNvPicPr>
            <a:picLocks noChangeAspect="1" noChangeArrowheads="1"/>
          </p:cNvPicPr>
          <p:nvPr/>
        </p:nvPicPr>
        <p:blipFill>
          <a:blip r:embed="rId3" cstate="print"/>
          <a:srcRect/>
          <a:stretch>
            <a:fillRect/>
          </a:stretch>
        </p:blipFill>
        <p:spPr bwMode="auto">
          <a:xfrm>
            <a:off x="1176759" y="2090601"/>
            <a:ext cx="2767807" cy="2345436"/>
          </a:xfrm>
          <a:prstGeom prst="rect">
            <a:avLst/>
          </a:prstGeom>
          <a:noFill/>
          <a:ln w="9525">
            <a:noFill/>
            <a:miter lim="800000"/>
            <a:headEnd/>
            <a:tailEnd/>
          </a:ln>
        </p:spPr>
      </p:pic>
      <p:pic>
        <p:nvPicPr>
          <p:cNvPr id="214027" name="Picture 3"/>
          <p:cNvPicPr>
            <a:picLocks noChangeAspect="1" noChangeArrowheads="1"/>
          </p:cNvPicPr>
          <p:nvPr/>
        </p:nvPicPr>
        <p:blipFill>
          <a:blip r:embed="rId4" cstate="print"/>
          <a:srcRect/>
          <a:stretch>
            <a:fillRect/>
          </a:stretch>
        </p:blipFill>
        <p:spPr bwMode="auto">
          <a:xfrm>
            <a:off x="5292080" y="2132856"/>
            <a:ext cx="2880320" cy="2336969"/>
          </a:xfrm>
          <a:prstGeom prst="rect">
            <a:avLst/>
          </a:prstGeom>
          <a:noFill/>
          <a:ln w="9525">
            <a:noFill/>
            <a:miter lim="800000"/>
            <a:headEnd/>
            <a:tailEnd/>
          </a:ln>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4173" y="33273"/>
            <a:ext cx="1090691" cy="1052736"/>
          </a:xfrm>
          <a:prstGeom prst="flowChartConnector">
            <a:avLst/>
          </a:prstGeom>
        </p:spPr>
      </p:pic>
      <p:pic>
        <p:nvPicPr>
          <p:cNvPr id="7" name="3 Resim" descr="IMG_6133.JPG"/>
          <p:cNvPicPr>
            <a:picLocks noChangeAspect="1"/>
          </p:cNvPicPr>
          <p:nvPr/>
        </p:nvPicPr>
        <p:blipFill rotWithShape="1">
          <a:blip r:embed="rId6" cstate="print"/>
          <a:srcRect t="2439" r="-610" b="36585"/>
          <a:stretch/>
        </p:blipFill>
        <p:spPr>
          <a:xfrm>
            <a:off x="3131840" y="4581128"/>
            <a:ext cx="2880320" cy="2186876"/>
          </a:xfrm>
          <a:prstGeom prst="rect">
            <a:avLst/>
          </a:prstGeom>
        </p:spPr>
      </p:pic>
    </p:spTree>
    <p:extLst>
      <p:ext uri="{BB962C8B-B14F-4D97-AF65-F5344CB8AC3E}">
        <p14:creationId xmlns:p14="http://schemas.microsoft.com/office/powerpoint/2010/main" val="2181381313"/>
      </p:ext>
    </p:extLst>
  </p:cSld>
  <p:clrMapOvr>
    <a:masterClrMapping/>
  </p:clrMapOvr>
  <p:transition spd="slow">
    <p:blinds dir="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3"/>
          <p:cNvSpPr>
            <a:spLocks noGrp="1"/>
          </p:cNvSpPr>
          <p:nvPr>
            <p:ph type="sldNum" sz="quarter" idx="12"/>
          </p:nvPr>
        </p:nvSpPr>
        <p:spPr/>
        <p:txBody>
          <a:bodyPr/>
          <a:lstStyle/>
          <a:p>
            <a:fld id="{3D32E7C0-6782-4E4A-A01E-F9BA663C8DC3}" type="slidenum">
              <a:rPr lang="tr-TR" altLang="en-US"/>
              <a:pPr/>
              <a:t>51</a:t>
            </a:fld>
            <a:endParaRPr lang="tr-TR" altLang="en-US"/>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4173" y="33273"/>
            <a:ext cx="1090691" cy="1052736"/>
          </a:xfrm>
          <a:prstGeom prst="flowChartConnector">
            <a:avLst/>
          </a:prstGeom>
        </p:spPr>
      </p:pic>
    </p:spTree>
    <p:extLst>
      <p:ext uri="{BB962C8B-B14F-4D97-AF65-F5344CB8AC3E}">
        <p14:creationId xmlns:p14="http://schemas.microsoft.com/office/powerpoint/2010/main" val="3398802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4173" y="33273"/>
            <a:ext cx="1090691" cy="1052736"/>
          </a:xfrm>
          <a:prstGeom prst="flowChartConnector">
            <a:avLst/>
          </a:prstGeom>
        </p:spPr>
      </p:pic>
    </p:spTree>
    <p:extLst>
      <p:ext uri="{BB962C8B-B14F-4D97-AF65-F5344CB8AC3E}">
        <p14:creationId xmlns:p14="http://schemas.microsoft.com/office/powerpoint/2010/main" val="2192008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4173" y="33273"/>
            <a:ext cx="1090691" cy="1052736"/>
          </a:xfrm>
          <a:prstGeom prst="flowChartConnector">
            <a:avLst/>
          </a:prstGeom>
        </p:spPr>
      </p:pic>
    </p:spTree>
    <p:extLst>
      <p:ext uri="{BB962C8B-B14F-4D97-AF65-F5344CB8AC3E}">
        <p14:creationId xmlns:p14="http://schemas.microsoft.com/office/powerpoint/2010/main" val="688191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691680" y="1484784"/>
            <a:ext cx="2880320" cy="576064"/>
          </a:xfrm>
        </p:spPr>
        <p:txBody>
          <a:bodyPr>
            <a:normAutofit/>
          </a:bodyPr>
          <a:lstStyle/>
          <a:p>
            <a:pPr algn="ctr"/>
            <a:r>
              <a:rPr lang="tr-TR" altLang="tr-TR" sz="2800" b="1" dirty="0" smtClean="0">
                <a:solidFill>
                  <a:srgbClr val="FF0000"/>
                </a:solidFill>
              </a:rPr>
              <a:t>İmha Öncesi</a:t>
            </a:r>
            <a:endParaRPr lang="tr-TR" altLang="tr-TR" sz="2800" b="1" dirty="0">
              <a:solidFill>
                <a:srgbClr val="FF0000"/>
              </a:solidFill>
            </a:endParaRPr>
          </a:p>
        </p:txBody>
      </p:sp>
      <p:sp>
        <p:nvSpPr>
          <p:cNvPr id="6" name="Slayt Numarası Yer Tutucusu 5"/>
          <p:cNvSpPr>
            <a:spLocks noGrp="1"/>
          </p:cNvSpPr>
          <p:nvPr>
            <p:ph type="sldNum" sz="quarter" idx="12"/>
          </p:nvPr>
        </p:nvSpPr>
        <p:spPr/>
        <p:txBody>
          <a:bodyPr/>
          <a:lstStyle/>
          <a:p>
            <a:fld id="{1FF54C91-8B1F-41EA-8525-1F56C79EFA47}" type="slidenum">
              <a:rPr lang="tr-TR" altLang="en-US"/>
              <a:pPr/>
              <a:t>54</a:t>
            </a:fld>
            <a:endParaRPr lang="tr-TR" altLang="en-US"/>
          </a:p>
        </p:txBody>
      </p:sp>
      <p:pic>
        <p:nvPicPr>
          <p:cNvPr id="59395" name="Picture 3" descr="DSC0328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2171700"/>
            <a:ext cx="2736304" cy="28414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G_24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1" y="2162463"/>
            <a:ext cx="2915816" cy="285071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txBox="1">
            <a:spLocks noChangeArrowheads="1"/>
          </p:cNvSpPr>
          <p:nvPr/>
        </p:nvSpPr>
        <p:spPr>
          <a:xfrm>
            <a:off x="5321016" y="1484784"/>
            <a:ext cx="2880320" cy="576064"/>
          </a:xfrm>
          <a:prstGeom prst="rect">
            <a:avLst/>
          </a:prstGeom>
        </p:spPr>
        <p:txBody>
          <a:bodyPr vert="horz" lIns="91440" tIns="45720" rIns="91440" bIns="45720" rtlCol="0" anchor="t">
            <a:normAutofit/>
          </a:bodyPr>
          <a:lst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tr-TR" altLang="tr-TR" sz="2800" b="1" dirty="0" smtClean="0">
                <a:solidFill>
                  <a:srgbClr val="FF0000"/>
                </a:solidFill>
              </a:rPr>
              <a:t>İmha Sonrası</a:t>
            </a:r>
            <a:endParaRPr lang="tr-TR" altLang="tr-TR" sz="2800" b="1" dirty="0">
              <a:solidFill>
                <a:srgbClr val="FF0000"/>
              </a:solidFill>
            </a:endParaRPr>
          </a:p>
        </p:txBody>
      </p:sp>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4173" y="33273"/>
            <a:ext cx="1090691" cy="1052736"/>
          </a:xfrm>
          <a:prstGeom prst="flowChartConnector">
            <a:avLst/>
          </a:prstGeom>
        </p:spPr>
      </p:pic>
    </p:spTree>
    <p:extLst>
      <p:ext uri="{BB962C8B-B14F-4D97-AF65-F5344CB8AC3E}">
        <p14:creationId xmlns:p14="http://schemas.microsoft.com/office/powerpoint/2010/main" val="696347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691680" y="1484784"/>
            <a:ext cx="2880320" cy="576064"/>
          </a:xfrm>
        </p:spPr>
        <p:txBody>
          <a:bodyPr>
            <a:normAutofit/>
          </a:bodyPr>
          <a:lstStyle/>
          <a:p>
            <a:pPr algn="ctr"/>
            <a:r>
              <a:rPr lang="tr-TR" altLang="tr-TR" sz="2800" b="1" dirty="0" smtClean="0">
                <a:solidFill>
                  <a:srgbClr val="FF0000"/>
                </a:solidFill>
              </a:rPr>
              <a:t>İmha Öncesi</a:t>
            </a:r>
            <a:endParaRPr lang="tr-TR" altLang="tr-TR" sz="2800" b="1" dirty="0">
              <a:solidFill>
                <a:srgbClr val="FF0000"/>
              </a:solidFill>
            </a:endParaRPr>
          </a:p>
        </p:txBody>
      </p:sp>
      <p:sp>
        <p:nvSpPr>
          <p:cNvPr id="6" name="Slayt Numarası Yer Tutucusu 5"/>
          <p:cNvSpPr>
            <a:spLocks noGrp="1"/>
          </p:cNvSpPr>
          <p:nvPr>
            <p:ph type="sldNum" sz="quarter" idx="12"/>
          </p:nvPr>
        </p:nvSpPr>
        <p:spPr/>
        <p:txBody>
          <a:bodyPr/>
          <a:lstStyle/>
          <a:p>
            <a:fld id="{1FF54C91-8B1F-41EA-8525-1F56C79EFA47}" type="slidenum">
              <a:rPr lang="tr-TR" altLang="en-US"/>
              <a:pPr/>
              <a:t>55</a:t>
            </a:fld>
            <a:endParaRPr lang="tr-TR" altLang="en-US"/>
          </a:p>
        </p:txBody>
      </p:sp>
      <p:sp>
        <p:nvSpPr>
          <p:cNvPr id="9" name="Rectangle 2"/>
          <p:cNvSpPr txBox="1">
            <a:spLocks noChangeArrowheads="1"/>
          </p:cNvSpPr>
          <p:nvPr/>
        </p:nvSpPr>
        <p:spPr>
          <a:xfrm>
            <a:off x="5321016" y="1484784"/>
            <a:ext cx="2880320" cy="576064"/>
          </a:xfrm>
          <a:prstGeom prst="rect">
            <a:avLst/>
          </a:prstGeom>
        </p:spPr>
        <p:txBody>
          <a:bodyPr vert="horz" lIns="91440" tIns="45720" rIns="91440" bIns="45720" rtlCol="0" anchor="t">
            <a:normAutofit/>
          </a:bodyPr>
          <a:lst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tr-TR" altLang="tr-TR" sz="2800" b="1" dirty="0" smtClean="0">
                <a:solidFill>
                  <a:srgbClr val="FF0000"/>
                </a:solidFill>
              </a:rPr>
              <a:t>İmha Sonrası</a:t>
            </a:r>
            <a:endParaRPr lang="tr-TR" altLang="tr-TR" sz="2800" b="1" dirty="0">
              <a:solidFill>
                <a:srgbClr val="FF0000"/>
              </a:solidFill>
            </a:endParaRPr>
          </a:p>
        </p:txBody>
      </p:sp>
      <p:pic>
        <p:nvPicPr>
          <p:cNvPr id="7" name="Picture 3" descr="DSC0318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2400300"/>
            <a:ext cx="2880320" cy="31169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IMG_244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2400300"/>
            <a:ext cx="2880320" cy="3188940"/>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4173" y="33273"/>
            <a:ext cx="1090691" cy="1052736"/>
          </a:xfrm>
          <a:prstGeom prst="flowChartConnector">
            <a:avLst/>
          </a:prstGeom>
        </p:spPr>
      </p:pic>
    </p:spTree>
    <p:extLst>
      <p:ext uri="{BB962C8B-B14F-4D97-AF65-F5344CB8AC3E}">
        <p14:creationId xmlns:p14="http://schemas.microsoft.com/office/powerpoint/2010/main" val="3153283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Rectangle 3"/>
          <p:cNvSpPr txBox="1">
            <a:spLocks noChangeArrowheads="1"/>
          </p:cNvSpPr>
          <p:nvPr/>
        </p:nvSpPr>
        <p:spPr bwMode="auto">
          <a:xfrm>
            <a:off x="1485900" y="1412776"/>
            <a:ext cx="6743700" cy="2049363"/>
          </a:xfrm>
          <a:prstGeom prst="rect">
            <a:avLst/>
          </a:prstGeom>
          <a:noFill/>
          <a:ln w="9525">
            <a:noFill/>
            <a:miter lim="800000"/>
            <a:headEnd/>
            <a:tailEnd/>
          </a:ln>
        </p:spPr>
        <p:txBody>
          <a:bodyPr/>
          <a:lstStyle/>
          <a:p>
            <a:pPr marL="192881" indent="-192881">
              <a:spcBef>
                <a:spcPct val="20000"/>
              </a:spcBef>
            </a:pPr>
            <a:r>
              <a:rPr lang="tr-TR" b="1" dirty="0">
                <a:latin typeface="Calibri" pitchFamily="34" charset="0"/>
              </a:rPr>
              <a:t>	</a:t>
            </a:r>
            <a:r>
              <a:rPr lang="tr-TR" sz="1350" b="1" dirty="0" smtClean="0">
                <a:latin typeface="Calibri" pitchFamily="34" charset="0"/>
              </a:rPr>
              <a:t>BAŞKAN:	</a:t>
            </a:r>
            <a:r>
              <a:rPr lang="tr-TR" sz="1350" dirty="0" smtClean="0">
                <a:latin typeface="Calibri" pitchFamily="34" charset="0"/>
              </a:rPr>
              <a:t>Kurum </a:t>
            </a:r>
            <a:r>
              <a:rPr lang="tr-TR" sz="1350" dirty="0">
                <a:latin typeface="Calibri" pitchFamily="34" charset="0"/>
              </a:rPr>
              <a:t>Arşiv Sorumlusu</a:t>
            </a:r>
            <a:endParaRPr lang="tr-TR" sz="1350" b="1" dirty="0">
              <a:latin typeface="Calibri" pitchFamily="34" charset="0"/>
            </a:endParaRPr>
          </a:p>
          <a:p>
            <a:pPr marL="192881" indent="-192881">
              <a:spcBef>
                <a:spcPct val="20000"/>
              </a:spcBef>
            </a:pPr>
            <a:r>
              <a:rPr lang="tr-TR" sz="1350" b="1" dirty="0">
                <a:latin typeface="Calibri" pitchFamily="34" charset="0"/>
              </a:rPr>
              <a:t>	</a:t>
            </a:r>
            <a:r>
              <a:rPr lang="tr-TR" sz="1350" b="1" dirty="0" smtClean="0">
                <a:latin typeface="Calibri" pitchFamily="34" charset="0"/>
              </a:rPr>
              <a:t>ÜYE:	</a:t>
            </a:r>
            <a:r>
              <a:rPr lang="tr-TR" sz="1350" dirty="0" smtClean="0">
                <a:latin typeface="Calibri" pitchFamily="34" charset="0"/>
              </a:rPr>
              <a:t>Kurum </a:t>
            </a:r>
            <a:r>
              <a:rPr lang="tr-TR" sz="1350" dirty="0">
                <a:latin typeface="Calibri" pitchFamily="34" charset="0"/>
              </a:rPr>
              <a:t>Arşiv Personeli</a:t>
            </a:r>
            <a:endParaRPr lang="tr-TR" sz="1350" b="1" dirty="0">
              <a:latin typeface="Calibri" pitchFamily="34" charset="0"/>
            </a:endParaRPr>
          </a:p>
          <a:p>
            <a:pPr marL="192881" indent="-192881">
              <a:spcBef>
                <a:spcPct val="20000"/>
              </a:spcBef>
            </a:pPr>
            <a:r>
              <a:rPr lang="tr-TR" sz="1350" b="1" dirty="0">
                <a:latin typeface="Calibri" pitchFamily="34" charset="0"/>
              </a:rPr>
              <a:t>	</a:t>
            </a:r>
            <a:r>
              <a:rPr lang="tr-TR" sz="1350" b="1" dirty="0" smtClean="0">
                <a:latin typeface="Calibri" pitchFamily="34" charset="0"/>
              </a:rPr>
              <a:t>ÜYE:	</a:t>
            </a:r>
            <a:r>
              <a:rPr lang="tr-TR" sz="1350" dirty="0" smtClean="0">
                <a:latin typeface="Calibri" pitchFamily="34" charset="0"/>
              </a:rPr>
              <a:t>Kurum </a:t>
            </a:r>
            <a:r>
              <a:rPr lang="tr-TR" sz="1350" dirty="0">
                <a:latin typeface="Calibri" pitchFamily="34" charset="0"/>
              </a:rPr>
              <a:t>Arşiv Personeli</a:t>
            </a:r>
            <a:endParaRPr lang="tr-TR" sz="1350" b="1" dirty="0">
              <a:latin typeface="Calibri" pitchFamily="34" charset="0"/>
            </a:endParaRPr>
          </a:p>
          <a:p>
            <a:pPr marL="192881" indent="-192881">
              <a:spcBef>
                <a:spcPct val="20000"/>
              </a:spcBef>
            </a:pPr>
            <a:r>
              <a:rPr lang="tr-TR" sz="1350" b="1" dirty="0">
                <a:latin typeface="Calibri" pitchFamily="34" charset="0"/>
              </a:rPr>
              <a:t>	</a:t>
            </a:r>
            <a:r>
              <a:rPr lang="tr-TR" sz="1350" b="1" dirty="0" smtClean="0">
                <a:latin typeface="Calibri" pitchFamily="34" charset="0"/>
              </a:rPr>
              <a:t>ÜYE:	</a:t>
            </a:r>
            <a:r>
              <a:rPr lang="tr-TR" sz="1350" dirty="0" smtClean="0">
                <a:latin typeface="Calibri" pitchFamily="34" charset="0"/>
              </a:rPr>
              <a:t>Ayıklama </a:t>
            </a:r>
            <a:r>
              <a:rPr lang="tr-TR" sz="1350" dirty="0">
                <a:latin typeface="Calibri" pitchFamily="34" charset="0"/>
              </a:rPr>
              <a:t>ve İmhası Yapılacak Birim Personeli</a:t>
            </a:r>
            <a:endParaRPr lang="tr-TR" sz="1350" b="1" dirty="0">
              <a:latin typeface="Calibri" pitchFamily="34" charset="0"/>
            </a:endParaRPr>
          </a:p>
          <a:p>
            <a:pPr marL="192881" indent="-192881">
              <a:spcBef>
                <a:spcPct val="20000"/>
              </a:spcBef>
            </a:pPr>
            <a:r>
              <a:rPr lang="tr-TR" sz="1350" b="1" dirty="0">
                <a:latin typeface="Calibri" pitchFamily="34" charset="0"/>
              </a:rPr>
              <a:t>	</a:t>
            </a:r>
            <a:r>
              <a:rPr lang="tr-TR" sz="1350" b="1" dirty="0" smtClean="0">
                <a:latin typeface="Calibri" pitchFamily="34" charset="0"/>
              </a:rPr>
              <a:t>ÜYE:	</a:t>
            </a:r>
            <a:r>
              <a:rPr lang="tr-TR" sz="1350" dirty="0" smtClean="0">
                <a:latin typeface="Calibri" pitchFamily="34" charset="0"/>
              </a:rPr>
              <a:t>Ayıklama </a:t>
            </a:r>
            <a:r>
              <a:rPr lang="tr-TR" sz="1350" dirty="0">
                <a:latin typeface="Calibri" pitchFamily="34" charset="0"/>
              </a:rPr>
              <a:t>ve İmhası Yapılacak Birim </a:t>
            </a:r>
            <a:r>
              <a:rPr lang="tr-TR" sz="1350" dirty="0" smtClean="0">
                <a:latin typeface="Calibri" pitchFamily="34" charset="0"/>
              </a:rPr>
              <a:t>Personeli</a:t>
            </a:r>
          </a:p>
          <a:p>
            <a:pPr marL="192881" indent="-192881">
              <a:spcBef>
                <a:spcPct val="20000"/>
              </a:spcBef>
            </a:pPr>
            <a:endParaRPr lang="tr-TR" sz="1350" dirty="0">
              <a:latin typeface="Calibri" pitchFamily="34" charset="0"/>
            </a:endParaRPr>
          </a:p>
          <a:p>
            <a:pPr marL="192881" indent="-192881">
              <a:spcBef>
                <a:spcPct val="20000"/>
              </a:spcBef>
            </a:pPr>
            <a:endParaRPr lang="tr-TR" sz="1350" dirty="0" smtClean="0">
              <a:latin typeface="Calibri" pitchFamily="34" charset="0"/>
            </a:endParaRPr>
          </a:p>
          <a:p>
            <a:pPr marL="192881" indent="-192881">
              <a:spcBef>
                <a:spcPct val="20000"/>
              </a:spcBef>
            </a:pPr>
            <a:endParaRPr lang="tr-TR" sz="1350" dirty="0">
              <a:latin typeface="Calibri" pitchFamily="34" charset="0"/>
            </a:endParaRPr>
          </a:p>
          <a:p>
            <a:pPr marL="192881" indent="-192881">
              <a:spcBef>
                <a:spcPct val="20000"/>
              </a:spcBef>
            </a:pPr>
            <a:endParaRPr lang="tr-TR" sz="1350" dirty="0">
              <a:latin typeface="Calibri" pitchFamily="34" charset="0"/>
            </a:endParaRPr>
          </a:p>
        </p:txBody>
      </p:sp>
      <p:sp>
        <p:nvSpPr>
          <p:cNvPr id="5" name="5 Yuvarlatılmış Dikdörtgen"/>
          <p:cNvSpPr/>
          <p:nvPr/>
        </p:nvSpPr>
        <p:spPr>
          <a:xfrm>
            <a:off x="1485900" y="404664"/>
            <a:ext cx="6743700" cy="1087016"/>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500" b="1" dirty="0">
                <a:solidFill>
                  <a:schemeClr val="tx1"/>
                </a:solidFill>
              </a:rPr>
              <a:t>     Kurum Arşivlerinde Ayıklama ve İmha Komisyonları</a:t>
            </a:r>
          </a:p>
        </p:txBody>
      </p:sp>
      <p:pic>
        <p:nvPicPr>
          <p:cNvPr id="27" name="Picture 2" descr="C:\Users\aakbayir\Desktop\019.png"/>
          <p:cNvPicPr>
            <a:picLocks noChangeAspect="1" noChangeArrowheads="1"/>
          </p:cNvPicPr>
          <p:nvPr/>
        </p:nvPicPr>
        <p:blipFill>
          <a:blip r:embed="rId3" cstate="print"/>
          <a:srcRect/>
          <a:stretch>
            <a:fillRect/>
          </a:stretch>
        </p:blipFill>
        <p:spPr bwMode="auto">
          <a:xfrm>
            <a:off x="3006205" y="3140968"/>
            <a:ext cx="3492500" cy="3071812"/>
          </a:xfrm>
          <a:prstGeom prst="rect">
            <a:avLst/>
          </a:prstGeom>
          <a:noFill/>
          <a:ln w="9525">
            <a:noFill/>
            <a:miter lim="800000"/>
            <a:headEnd/>
            <a:tailEnd/>
          </a:ln>
        </p:spPr>
      </p:pic>
      <p:sp>
        <p:nvSpPr>
          <p:cNvPr id="28" name="14 Sağ Ok"/>
          <p:cNvSpPr/>
          <p:nvPr/>
        </p:nvSpPr>
        <p:spPr>
          <a:xfrm>
            <a:off x="6307163" y="4300823"/>
            <a:ext cx="500063" cy="21431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29" name="15 Sağ Ok"/>
          <p:cNvSpPr/>
          <p:nvPr/>
        </p:nvSpPr>
        <p:spPr>
          <a:xfrm rot="10800000">
            <a:off x="6307163" y="4586573"/>
            <a:ext cx="500063" cy="21431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30" name="16 Sağ Ok"/>
          <p:cNvSpPr/>
          <p:nvPr/>
        </p:nvSpPr>
        <p:spPr>
          <a:xfrm>
            <a:off x="6462590" y="5325740"/>
            <a:ext cx="500063" cy="21431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31" name="17 Sağ Ok"/>
          <p:cNvSpPr/>
          <p:nvPr/>
        </p:nvSpPr>
        <p:spPr>
          <a:xfrm rot="10800000">
            <a:off x="6462590" y="5611490"/>
            <a:ext cx="500063" cy="21431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pic>
        <p:nvPicPr>
          <p:cNvPr id="32" name="Picture 4" descr="C:\Users\aakbayir\Desktop\33750.png"/>
          <p:cNvPicPr>
            <a:picLocks noChangeAspect="1" noChangeArrowheads="1"/>
          </p:cNvPicPr>
          <p:nvPr/>
        </p:nvPicPr>
        <p:blipFill>
          <a:blip r:embed="rId4" cstate="print"/>
          <a:srcRect/>
          <a:stretch>
            <a:fillRect/>
          </a:stretch>
        </p:blipFill>
        <p:spPr bwMode="auto">
          <a:xfrm>
            <a:off x="6894637" y="5037708"/>
            <a:ext cx="1016000" cy="1016000"/>
          </a:xfrm>
          <a:prstGeom prst="rect">
            <a:avLst/>
          </a:prstGeom>
          <a:noFill/>
          <a:ln w="9525">
            <a:noFill/>
            <a:miter lim="800000"/>
            <a:headEnd/>
            <a:tailEnd/>
          </a:ln>
        </p:spPr>
      </p:pic>
      <p:pic>
        <p:nvPicPr>
          <p:cNvPr id="33" name="Picture 4" descr="C:\Users\aakbayir\Desktop\33750.png"/>
          <p:cNvPicPr>
            <a:picLocks noChangeAspect="1" noChangeArrowheads="1"/>
          </p:cNvPicPr>
          <p:nvPr/>
        </p:nvPicPr>
        <p:blipFill>
          <a:blip r:embed="rId4" cstate="print"/>
          <a:srcRect/>
          <a:stretch>
            <a:fillRect/>
          </a:stretch>
        </p:blipFill>
        <p:spPr bwMode="auto">
          <a:xfrm>
            <a:off x="6822629" y="4029596"/>
            <a:ext cx="1016000" cy="1016000"/>
          </a:xfrm>
          <a:prstGeom prst="rect">
            <a:avLst/>
          </a:prstGeom>
          <a:noFill/>
          <a:ln w="9525">
            <a:noFill/>
            <a:miter lim="800000"/>
            <a:headEnd/>
            <a:tailEnd/>
          </a:ln>
        </p:spPr>
      </p:pic>
      <p:sp>
        <p:nvSpPr>
          <p:cNvPr id="34" name="20 Dikdörtgen"/>
          <p:cNvSpPr/>
          <p:nvPr/>
        </p:nvSpPr>
        <p:spPr>
          <a:xfrm>
            <a:off x="611560" y="4157241"/>
            <a:ext cx="2643188" cy="35718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b="1" dirty="0"/>
              <a:t>Kurum Arşiv sorumluları</a:t>
            </a:r>
          </a:p>
        </p:txBody>
      </p:sp>
      <p:sp>
        <p:nvSpPr>
          <p:cNvPr id="35" name="21 Dikdörtgen"/>
          <p:cNvSpPr/>
          <p:nvPr/>
        </p:nvSpPr>
        <p:spPr>
          <a:xfrm>
            <a:off x="6612310" y="3585741"/>
            <a:ext cx="2428875" cy="35718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b="1" dirty="0"/>
              <a:t>Birim Arşiv sorumluları</a:t>
            </a:r>
          </a:p>
        </p:txBody>
      </p:sp>
      <p:sp>
        <p:nvSpPr>
          <p:cNvPr id="36" name="22 Dikdörtgen"/>
          <p:cNvSpPr/>
          <p:nvPr/>
        </p:nvSpPr>
        <p:spPr>
          <a:xfrm>
            <a:off x="4054848" y="3140968"/>
            <a:ext cx="1290637" cy="3206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b="1" dirty="0"/>
              <a:t>    Başkan</a:t>
            </a:r>
          </a:p>
        </p:txBody>
      </p:sp>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4173" y="33273"/>
            <a:ext cx="1090691" cy="1052736"/>
          </a:xfrm>
          <a:prstGeom prst="flowChartConnector">
            <a:avLst/>
          </a:prstGeom>
        </p:spPr>
      </p:pic>
      <p:sp>
        <p:nvSpPr>
          <p:cNvPr id="2" name="Dikdörtgen 1"/>
          <p:cNvSpPr/>
          <p:nvPr/>
        </p:nvSpPr>
        <p:spPr>
          <a:xfrm>
            <a:off x="899592" y="6167045"/>
            <a:ext cx="8064896" cy="646331"/>
          </a:xfrm>
          <a:prstGeom prst="rect">
            <a:avLst/>
          </a:prstGeom>
        </p:spPr>
        <p:txBody>
          <a:bodyPr wrap="square">
            <a:spAutoFit/>
          </a:bodyPr>
          <a:lstStyle/>
          <a:p>
            <a:pPr algn="just">
              <a:buNone/>
            </a:pPr>
            <a:r>
              <a:rPr lang="tr-TR" dirty="0">
                <a:solidFill>
                  <a:srgbClr val="FF0000"/>
                </a:solidFill>
              </a:rPr>
              <a:t>Taşra, bölge ve yurt dışı </a:t>
            </a:r>
            <a:r>
              <a:rPr lang="tr-TR" dirty="0"/>
              <a:t>teşkilatlarında yeterli personelin bulunmaması halinde bu komisyonlar </a:t>
            </a:r>
            <a:r>
              <a:rPr lang="tr-TR" dirty="0">
                <a:solidFill>
                  <a:srgbClr val="FF0000"/>
                </a:solidFill>
              </a:rPr>
              <a:t>en az üç kişiden </a:t>
            </a:r>
            <a:r>
              <a:rPr lang="tr-TR" dirty="0"/>
              <a:t>oluşur.</a:t>
            </a:r>
          </a:p>
        </p:txBody>
      </p:sp>
    </p:spTree>
    <p:extLst>
      <p:ext uri="{BB962C8B-B14F-4D97-AF65-F5344CB8AC3E}">
        <p14:creationId xmlns:p14="http://schemas.microsoft.com/office/powerpoint/2010/main" val="3796857527"/>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Başlık"/>
          <p:cNvSpPr>
            <a:spLocks noGrp="1"/>
          </p:cNvSpPr>
          <p:nvPr>
            <p:ph type="title"/>
          </p:nvPr>
        </p:nvSpPr>
        <p:spPr>
          <a:xfrm>
            <a:off x="1268894" y="332656"/>
            <a:ext cx="6743700" cy="1485900"/>
          </a:xfrm>
        </p:spPr>
        <p:txBody>
          <a:bodyPr anchor="ctr">
            <a:normAutofit/>
          </a:bodyPr>
          <a:lstStyle/>
          <a:p>
            <a:pPr algn="ctr"/>
            <a:r>
              <a:rPr lang="tr-TR" sz="2500" b="1" dirty="0" smtClean="0"/>
              <a:t>Dijitalleştirme Faaliyetleri </a:t>
            </a:r>
            <a:endParaRPr lang="tr-TR" sz="2500" b="1" u="sng" dirty="0"/>
          </a:p>
        </p:txBody>
      </p:sp>
      <p:sp>
        <p:nvSpPr>
          <p:cNvPr id="7" name="Rectangle 3"/>
          <p:cNvSpPr txBox="1">
            <a:spLocks noChangeArrowheads="1"/>
          </p:cNvSpPr>
          <p:nvPr/>
        </p:nvSpPr>
        <p:spPr bwMode="auto">
          <a:xfrm>
            <a:off x="1268894" y="1628800"/>
            <a:ext cx="6960706" cy="2049363"/>
          </a:xfrm>
          <a:prstGeom prst="rect">
            <a:avLst/>
          </a:prstGeom>
          <a:noFill/>
          <a:ln w="9525">
            <a:noFill/>
            <a:miter lim="800000"/>
            <a:headEnd/>
            <a:tailEnd/>
          </a:ln>
        </p:spPr>
        <p:txBody>
          <a:bodyPr/>
          <a:lstStyle/>
          <a:p>
            <a:pPr marL="192881" indent="-192881" algn="just">
              <a:spcBef>
                <a:spcPct val="20000"/>
              </a:spcBef>
            </a:pPr>
            <a:r>
              <a:rPr lang="tr-TR" b="1" dirty="0">
                <a:latin typeface="Calibri" pitchFamily="34" charset="0"/>
              </a:rPr>
              <a:t>	</a:t>
            </a:r>
            <a:r>
              <a:rPr lang="tr-TR" dirty="0" smtClean="0">
                <a:latin typeface="Times New Roman" panose="02020603050405020304" pitchFamily="18" charset="0"/>
                <a:cs typeface="Times New Roman" panose="02020603050405020304" pitchFamily="18" charset="0"/>
              </a:rPr>
              <a:t>Kurumlarda yapılacak dijitalleştirme işlemlerinde belgelerin belirlenmesi ve sürecin planlaması amacıyla </a:t>
            </a:r>
            <a:r>
              <a:rPr lang="tr-TR" b="1" dirty="0" smtClean="0">
                <a:latin typeface="Times New Roman" panose="02020603050405020304" pitchFamily="18" charset="0"/>
                <a:cs typeface="Times New Roman" panose="02020603050405020304" pitchFamily="18" charset="0"/>
              </a:rPr>
              <a:t>Dijitalleştirme Komisyonu</a:t>
            </a:r>
            <a:r>
              <a:rPr lang="tr-TR" dirty="0" smtClean="0">
                <a:latin typeface="Times New Roman" panose="02020603050405020304" pitchFamily="18" charset="0"/>
                <a:cs typeface="Times New Roman" panose="02020603050405020304" pitchFamily="18" charset="0"/>
              </a:rPr>
              <a:t> kurulmalıdır. Komisyon Üyeleri;</a:t>
            </a:r>
          </a:p>
          <a:p>
            <a:pPr marL="192881" indent="-192881" algn="just">
              <a:spcBef>
                <a:spcPct val="20000"/>
              </a:spcBef>
            </a:pPr>
            <a:r>
              <a:rPr lang="tr-TR" sz="1350" dirty="0">
                <a:latin typeface="Times New Roman" panose="02020603050405020304" pitchFamily="18" charset="0"/>
                <a:cs typeface="Times New Roman" panose="02020603050405020304" pitchFamily="18" charset="0"/>
              </a:rPr>
              <a:t>	</a:t>
            </a:r>
            <a:endParaRPr lang="tr-TR" sz="1350" b="1" dirty="0" smtClean="0">
              <a:latin typeface="Calibri" pitchFamily="34" charset="0"/>
            </a:endParaRPr>
          </a:p>
          <a:p>
            <a:pPr marL="192881" indent="-192881">
              <a:spcBef>
                <a:spcPct val="20000"/>
              </a:spcBef>
            </a:pPr>
            <a:r>
              <a:rPr lang="tr-TR" sz="1350" b="1" dirty="0">
                <a:latin typeface="Calibri" pitchFamily="34" charset="0"/>
              </a:rPr>
              <a:t>	</a:t>
            </a:r>
            <a:r>
              <a:rPr lang="tr-TR" sz="1350" b="1" dirty="0" smtClean="0">
                <a:latin typeface="Calibri" pitchFamily="34" charset="0"/>
              </a:rPr>
              <a:t>	</a:t>
            </a:r>
            <a:r>
              <a:rPr lang="tr-TR" sz="1350" b="1" dirty="0" smtClean="0">
                <a:latin typeface="Calibri" pitchFamily="34" charset="0"/>
              </a:rPr>
              <a:t>BAŞKAN</a:t>
            </a:r>
            <a:r>
              <a:rPr lang="tr-TR" sz="1350" b="1" dirty="0" smtClean="0">
                <a:latin typeface="Calibri" pitchFamily="34" charset="0"/>
              </a:rPr>
              <a:t>:	</a:t>
            </a:r>
            <a:r>
              <a:rPr lang="tr-TR" sz="1350" dirty="0" smtClean="0">
                <a:latin typeface="Calibri" pitchFamily="34" charset="0"/>
              </a:rPr>
              <a:t>Kurum </a:t>
            </a:r>
            <a:r>
              <a:rPr lang="tr-TR" sz="1350" dirty="0" smtClean="0">
                <a:latin typeface="Calibri" pitchFamily="34" charset="0"/>
              </a:rPr>
              <a:t>Belge Yöneticisi/Kurum Belge Yönetimi Birim Amiri</a:t>
            </a:r>
            <a:endParaRPr lang="tr-TR" sz="1350" b="1" dirty="0">
              <a:latin typeface="Calibri" pitchFamily="34" charset="0"/>
            </a:endParaRPr>
          </a:p>
          <a:p>
            <a:pPr marL="192881" indent="-192881">
              <a:spcBef>
                <a:spcPct val="20000"/>
              </a:spcBef>
            </a:pPr>
            <a:r>
              <a:rPr lang="tr-TR" sz="1350" b="1" dirty="0">
                <a:latin typeface="Calibri" pitchFamily="34" charset="0"/>
              </a:rPr>
              <a:t>	</a:t>
            </a:r>
            <a:r>
              <a:rPr lang="tr-TR" sz="1350" b="1" dirty="0" smtClean="0">
                <a:latin typeface="Calibri" pitchFamily="34" charset="0"/>
              </a:rPr>
              <a:t>	ÜYE</a:t>
            </a:r>
            <a:r>
              <a:rPr lang="tr-TR" sz="1350" b="1" dirty="0" smtClean="0">
                <a:latin typeface="Calibri" pitchFamily="34" charset="0"/>
              </a:rPr>
              <a:t>:	</a:t>
            </a:r>
            <a:r>
              <a:rPr lang="tr-TR" sz="1350" dirty="0" smtClean="0">
                <a:latin typeface="Calibri" pitchFamily="34" charset="0"/>
              </a:rPr>
              <a:t>Kurum </a:t>
            </a:r>
            <a:r>
              <a:rPr lang="tr-TR" sz="1350" dirty="0">
                <a:latin typeface="Calibri" pitchFamily="34" charset="0"/>
              </a:rPr>
              <a:t>Arşiv Personeli</a:t>
            </a:r>
            <a:endParaRPr lang="tr-TR" sz="1350" b="1" dirty="0">
              <a:latin typeface="Calibri" pitchFamily="34" charset="0"/>
            </a:endParaRPr>
          </a:p>
          <a:p>
            <a:pPr marL="192881" indent="-192881">
              <a:spcBef>
                <a:spcPct val="20000"/>
              </a:spcBef>
            </a:pPr>
            <a:r>
              <a:rPr lang="tr-TR" sz="1350" b="1" dirty="0">
                <a:latin typeface="Calibri" pitchFamily="34" charset="0"/>
              </a:rPr>
              <a:t>	</a:t>
            </a:r>
            <a:r>
              <a:rPr lang="tr-TR" sz="1350" b="1" dirty="0" smtClean="0">
                <a:latin typeface="Calibri" pitchFamily="34" charset="0"/>
              </a:rPr>
              <a:t>	ÜYE</a:t>
            </a:r>
            <a:r>
              <a:rPr lang="tr-TR" sz="1350" b="1" dirty="0" smtClean="0">
                <a:latin typeface="Calibri" pitchFamily="34" charset="0"/>
              </a:rPr>
              <a:t>:	</a:t>
            </a:r>
            <a:r>
              <a:rPr lang="tr-TR" sz="1350" dirty="0" smtClean="0">
                <a:latin typeface="Calibri" pitchFamily="34" charset="0"/>
              </a:rPr>
              <a:t>Dijitalleştirme Yapılacak </a:t>
            </a:r>
            <a:r>
              <a:rPr lang="tr-TR" sz="1350" dirty="0">
                <a:latin typeface="Calibri" pitchFamily="34" charset="0"/>
              </a:rPr>
              <a:t>Birim Personeli</a:t>
            </a:r>
            <a:endParaRPr lang="tr-TR" sz="1350" b="1" dirty="0">
              <a:latin typeface="Calibri" pitchFamily="34" charset="0"/>
            </a:endParaRPr>
          </a:p>
          <a:p>
            <a:pPr marL="192881" indent="-192881">
              <a:spcBef>
                <a:spcPct val="20000"/>
              </a:spcBef>
            </a:pPr>
            <a:r>
              <a:rPr lang="tr-TR" sz="1350" b="1" dirty="0">
                <a:latin typeface="Calibri" pitchFamily="34" charset="0"/>
              </a:rPr>
              <a:t>	</a:t>
            </a:r>
            <a:r>
              <a:rPr lang="tr-TR" sz="1350" b="1" dirty="0" smtClean="0">
                <a:latin typeface="Calibri" pitchFamily="34" charset="0"/>
              </a:rPr>
              <a:t>	ÜYE</a:t>
            </a:r>
            <a:r>
              <a:rPr lang="tr-TR" sz="1350" b="1" dirty="0" smtClean="0">
                <a:latin typeface="Calibri" pitchFamily="34" charset="0"/>
              </a:rPr>
              <a:t>:	</a:t>
            </a:r>
            <a:r>
              <a:rPr lang="tr-TR" sz="1350" dirty="0">
                <a:latin typeface="Calibri" pitchFamily="34" charset="0"/>
              </a:rPr>
              <a:t>Dijitalleştirme Yapılacak Birim Personeli</a:t>
            </a:r>
            <a:endParaRPr lang="tr-TR" sz="1350" b="1" dirty="0">
              <a:latin typeface="Calibri" pitchFamily="34" charset="0"/>
            </a:endParaRPr>
          </a:p>
          <a:p>
            <a:pPr marL="192881" indent="-192881">
              <a:spcBef>
                <a:spcPct val="20000"/>
              </a:spcBef>
            </a:pPr>
            <a:r>
              <a:rPr lang="tr-TR" sz="1350" b="1" dirty="0">
                <a:latin typeface="Calibri" pitchFamily="34" charset="0"/>
              </a:rPr>
              <a:t>	</a:t>
            </a:r>
            <a:r>
              <a:rPr lang="tr-TR" sz="1350" b="1" dirty="0" smtClean="0">
                <a:latin typeface="Calibri" pitchFamily="34" charset="0"/>
              </a:rPr>
              <a:t>	ÜYE</a:t>
            </a:r>
            <a:r>
              <a:rPr lang="tr-TR" sz="1350" b="1" dirty="0">
                <a:latin typeface="Calibri" pitchFamily="34" charset="0"/>
              </a:rPr>
              <a:t>:	</a:t>
            </a:r>
            <a:r>
              <a:rPr lang="tr-TR" sz="1350" dirty="0" smtClean="0">
                <a:latin typeface="Calibri" pitchFamily="34" charset="0"/>
              </a:rPr>
              <a:t>Bilgi İşlem Biriminden Personel olmak üzere en az 5 kişiden teşekkül etmelidir.</a:t>
            </a:r>
            <a:endParaRPr lang="tr-TR" sz="1350" b="1" dirty="0">
              <a:latin typeface="Calibri" pitchFamily="34" charset="0"/>
            </a:endParaRPr>
          </a:p>
          <a:p>
            <a:pPr marL="192881" indent="-192881">
              <a:spcBef>
                <a:spcPct val="20000"/>
              </a:spcBef>
            </a:pPr>
            <a:endParaRPr lang="tr-TR" sz="1350" dirty="0" smtClean="0">
              <a:latin typeface="Calibri" pitchFamily="34" charset="0"/>
            </a:endParaRPr>
          </a:p>
          <a:p>
            <a:pPr marL="192881" indent="-192881">
              <a:spcBef>
                <a:spcPct val="20000"/>
              </a:spcBef>
            </a:pPr>
            <a:endParaRPr lang="tr-TR" sz="1350" dirty="0">
              <a:latin typeface="Calibri" pitchFamily="34" charset="0"/>
            </a:endParaRPr>
          </a:p>
          <a:p>
            <a:pPr marL="192881" indent="-192881">
              <a:spcBef>
                <a:spcPct val="20000"/>
              </a:spcBef>
            </a:pPr>
            <a:endParaRPr lang="tr-TR" sz="1350" dirty="0" smtClean="0">
              <a:latin typeface="Calibri" pitchFamily="34" charset="0"/>
            </a:endParaRPr>
          </a:p>
          <a:p>
            <a:pPr marL="192881" indent="-192881">
              <a:spcBef>
                <a:spcPct val="20000"/>
              </a:spcBef>
            </a:pPr>
            <a:endParaRPr lang="tr-TR" sz="1350" dirty="0">
              <a:latin typeface="Calibri" pitchFamily="34" charset="0"/>
            </a:endParaRPr>
          </a:p>
          <a:p>
            <a:pPr marL="192881" indent="-192881">
              <a:spcBef>
                <a:spcPct val="20000"/>
              </a:spcBef>
            </a:pPr>
            <a:endParaRPr lang="tr-TR" sz="1350" dirty="0">
              <a:latin typeface="Calibri" pitchFamily="34" charset="0"/>
            </a:endParaRPr>
          </a:p>
        </p:txBody>
      </p:sp>
      <p:pic>
        <p:nvPicPr>
          <p:cNvPr id="17" name="Picture 2" descr="C:\Users\aakbayir\Desktop\019.png"/>
          <p:cNvPicPr>
            <a:picLocks noChangeAspect="1" noChangeArrowheads="1"/>
          </p:cNvPicPr>
          <p:nvPr/>
        </p:nvPicPr>
        <p:blipFill>
          <a:blip r:embed="rId2" cstate="print"/>
          <a:srcRect/>
          <a:stretch>
            <a:fillRect/>
          </a:stretch>
        </p:blipFill>
        <p:spPr bwMode="auto">
          <a:xfrm>
            <a:off x="3078859" y="4406810"/>
            <a:ext cx="3492500" cy="2382033"/>
          </a:xfrm>
          <a:prstGeom prst="rect">
            <a:avLst/>
          </a:prstGeom>
          <a:noFill/>
          <a:ln w="9525">
            <a:noFill/>
            <a:miter lim="800000"/>
            <a:headEnd/>
            <a:tailEnd/>
          </a:ln>
        </p:spPr>
      </p:pic>
      <p:sp>
        <p:nvSpPr>
          <p:cNvPr id="18" name="14 Sağ Ok"/>
          <p:cNvSpPr/>
          <p:nvPr/>
        </p:nvSpPr>
        <p:spPr>
          <a:xfrm>
            <a:off x="6372200" y="4925011"/>
            <a:ext cx="500063" cy="16618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19" name="15 Sağ Ok"/>
          <p:cNvSpPr/>
          <p:nvPr/>
        </p:nvSpPr>
        <p:spPr>
          <a:xfrm rot="10800000">
            <a:off x="6372201" y="5210760"/>
            <a:ext cx="500063" cy="166189"/>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20" name="16 Sağ Ok"/>
          <p:cNvSpPr/>
          <p:nvPr/>
        </p:nvSpPr>
        <p:spPr>
          <a:xfrm>
            <a:off x="6444208" y="5949928"/>
            <a:ext cx="500063" cy="1661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21" name="17 Sağ Ok"/>
          <p:cNvSpPr/>
          <p:nvPr/>
        </p:nvSpPr>
        <p:spPr>
          <a:xfrm rot="10800000">
            <a:off x="6448201" y="6235678"/>
            <a:ext cx="500063" cy="166188"/>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pic>
        <p:nvPicPr>
          <p:cNvPr id="22" name="Picture 4" descr="C:\Users\aakbayir\Desktop\33750.png"/>
          <p:cNvPicPr>
            <a:picLocks noChangeAspect="1" noChangeArrowheads="1"/>
          </p:cNvPicPr>
          <p:nvPr/>
        </p:nvPicPr>
        <p:blipFill>
          <a:blip r:embed="rId3" cstate="print"/>
          <a:srcRect/>
          <a:stretch>
            <a:fillRect/>
          </a:stretch>
        </p:blipFill>
        <p:spPr bwMode="auto">
          <a:xfrm>
            <a:off x="6804248" y="5841916"/>
            <a:ext cx="1016000" cy="787856"/>
          </a:xfrm>
          <a:prstGeom prst="rect">
            <a:avLst/>
          </a:prstGeom>
          <a:noFill/>
          <a:ln w="9525">
            <a:noFill/>
            <a:miter lim="800000"/>
            <a:headEnd/>
            <a:tailEnd/>
          </a:ln>
        </p:spPr>
      </p:pic>
      <p:pic>
        <p:nvPicPr>
          <p:cNvPr id="23" name="Picture 4" descr="C:\Users\aakbayir\Desktop\33750.png"/>
          <p:cNvPicPr>
            <a:picLocks noChangeAspect="1" noChangeArrowheads="1"/>
          </p:cNvPicPr>
          <p:nvPr/>
        </p:nvPicPr>
        <p:blipFill>
          <a:blip r:embed="rId3" cstate="print"/>
          <a:srcRect/>
          <a:stretch>
            <a:fillRect/>
          </a:stretch>
        </p:blipFill>
        <p:spPr bwMode="auto">
          <a:xfrm>
            <a:off x="6732240" y="4833804"/>
            <a:ext cx="1016000" cy="787856"/>
          </a:xfrm>
          <a:prstGeom prst="rect">
            <a:avLst/>
          </a:prstGeom>
          <a:noFill/>
          <a:ln w="9525">
            <a:noFill/>
            <a:miter lim="800000"/>
            <a:headEnd/>
            <a:tailEnd/>
          </a:ln>
        </p:spPr>
      </p:pic>
      <p:sp>
        <p:nvSpPr>
          <p:cNvPr id="24" name="20 Dikdörtgen"/>
          <p:cNvSpPr/>
          <p:nvPr/>
        </p:nvSpPr>
        <p:spPr>
          <a:xfrm>
            <a:off x="507011" y="4869160"/>
            <a:ext cx="2480813" cy="39724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b="1" dirty="0"/>
              <a:t>Kurum Arşiv </a:t>
            </a:r>
            <a:r>
              <a:rPr lang="tr-TR" b="1" dirty="0" smtClean="0"/>
              <a:t>Sorumlusu</a:t>
            </a:r>
            <a:endParaRPr lang="tr-TR" b="1" dirty="0"/>
          </a:p>
        </p:txBody>
      </p:sp>
      <p:sp>
        <p:nvSpPr>
          <p:cNvPr id="25" name="21 Dikdörtgen"/>
          <p:cNvSpPr/>
          <p:nvPr/>
        </p:nvSpPr>
        <p:spPr>
          <a:xfrm>
            <a:off x="6607107" y="4574502"/>
            <a:ext cx="2428875" cy="2769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b="1" dirty="0"/>
              <a:t>Birim Arşiv </a:t>
            </a:r>
            <a:r>
              <a:rPr lang="tr-TR" b="1" dirty="0" smtClean="0"/>
              <a:t>Sorumlusu</a:t>
            </a:r>
            <a:endParaRPr lang="tr-TR" b="1" dirty="0"/>
          </a:p>
        </p:txBody>
      </p:sp>
      <p:sp>
        <p:nvSpPr>
          <p:cNvPr id="26" name="22 Dikdörtgen"/>
          <p:cNvSpPr/>
          <p:nvPr/>
        </p:nvSpPr>
        <p:spPr>
          <a:xfrm>
            <a:off x="4179790" y="4256168"/>
            <a:ext cx="1290637" cy="3249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b="1" dirty="0"/>
              <a:t>    Başkan</a:t>
            </a:r>
          </a:p>
        </p:txBody>
      </p:sp>
      <p:sp>
        <p:nvSpPr>
          <p:cNvPr id="27" name="14 Sağ Ok"/>
          <p:cNvSpPr/>
          <p:nvPr/>
        </p:nvSpPr>
        <p:spPr>
          <a:xfrm>
            <a:off x="2991817" y="5013176"/>
            <a:ext cx="500063" cy="16618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28" name="21 Dikdörtgen"/>
          <p:cNvSpPr/>
          <p:nvPr/>
        </p:nvSpPr>
        <p:spPr>
          <a:xfrm>
            <a:off x="539552" y="5419624"/>
            <a:ext cx="2376264" cy="3856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b="1" dirty="0" smtClean="0"/>
              <a:t>Bilgi İşlem Sorumlu</a:t>
            </a:r>
            <a:endParaRPr lang="tr-TR" b="1" dirty="0"/>
          </a:p>
        </p:txBody>
      </p:sp>
      <p:sp>
        <p:nvSpPr>
          <p:cNvPr id="29" name="14 Sağ Ok"/>
          <p:cNvSpPr/>
          <p:nvPr/>
        </p:nvSpPr>
        <p:spPr>
          <a:xfrm>
            <a:off x="2915816" y="5420425"/>
            <a:ext cx="428055" cy="16618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pic>
        <p:nvPicPr>
          <p:cNvPr id="30" name="Resim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4173" y="33273"/>
            <a:ext cx="1090691" cy="1052736"/>
          </a:xfrm>
          <a:prstGeom prst="flowChartConnector">
            <a:avLst/>
          </a:prstGeom>
        </p:spPr>
      </p:pic>
    </p:spTree>
    <p:extLst>
      <p:ext uri="{BB962C8B-B14F-4D97-AF65-F5344CB8AC3E}">
        <p14:creationId xmlns:p14="http://schemas.microsoft.com/office/powerpoint/2010/main" val="30527038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28700" y="1628800"/>
            <a:ext cx="7200900" cy="4968552"/>
          </a:xfrm>
        </p:spPr>
        <p:txBody>
          <a:bodyPr>
            <a:normAutofit fontScale="92500" lnSpcReduction="10000"/>
          </a:bodyPr>
          <a:lstStyle/>
          <a:p>
            <a:pPr algn="just"/>
            <a:r>
              <a:rPr lang="tr-TR" sz="1800" dirty="0" smtClean="0"/>
              <a:t>Komisyon belgelerin niteliğini, saklama sürelerini, kullanım amacını ve sıklığını değerlendirir.</a:t>
            </a:r>
          </a:p>
          <a:p>
            <a:pPr algn="just"/>
            <a:r>
              <a:rPr lang="tr-TR" sz="1800" dirty="0" smtClean="0"/>
              <a:t>Hizmetlerin yürütülmesinde sık kullanılan arşiv belgeleri ve sürekli saklanacak belgeler dijitalleştirilir.</a:t>
            </a:r>
          </a:p>
          <a:p>
            <a:pPr algn="just"/>
            <a:r>
              <a:rPr lang="tr-TR" sz="1800" dirty="0" smtClean="0"/>
              <a:t>Saklama süresi kısa olan veya sürekli ihtiyaç duyulmayan belgeler </a:t>
            </a:r>
            <a:r>
              <a:rPr lang="tr-TR" sz="1800" b="1" dirty="0" smtClean="0">
                <a:solidFill>
                  <a:srgbClr val="FF0000"/>
                </a:solidFill>
              </a:rPr>
              <a:t>dijitalleştirilmez</a:t>
            </a:r>
            <a:r>
              <a:rPr lang="tr-TR" sz="1800" b="1" dirty="0" smtClean="0">
                <a:solidFill>
                  <a:schemeClr val="tx1"/>
                </a:solidFill>
              </a:rPr>
              <a:t>.</a:t>
            </a:r>
            <a:endParaRPr lang="tr-TR" sz="1800" b="1" dirty="0" smtClean="0">
              <a:solidFill>
                <a:srgbClr val="FF0000"/>
              </a:solidFill>
            </a:endParaRPr>
          </a:p>
          <a:p>
            <a:pPr algn="just"/>
            <a:r>
              <a:rPr lang="tr-TR" sz="1800" dirty="0" smtClean="0"/>
              <a:t>Belgelerin asli düzeninin korunmasına azami gayret gösterilir.</a:t>
            </a:r>
          </a:p>
          <a:p>
            <a:pPr algn="just"/>
            <a:r>
              <a:rPr lang="tr-TR" sz="1800" dirty="0" smtClean="0"/>
              <a:t>Telif hakları ve KVK kanunu göz önünde bulundurulmalıdır.</a:t>
            </a:r>
          </a:p>
          <a:p>
            <a:pPr algn="just"/>
            <a:r>
              <a:rPr lang="tr-TR" sz="1800" dirty="0" smtClean="0"/>
              <a:t>Belgelerin özellikleri ve fiziksel durumlarına göre cihaz seçilmelidir.</a:t>
            </a:r>
          </a:p>
          <a:p>
            <a:pPr algn="just"/>
            <a:r>
              <a:rPr lang="tr-TR" sz="1800" dirty="0" smtClean="0"/>
              <a:t>Kurumun elektronik ortamda verdiği hizmetleri destekler nitelikte olmalıdır.</a:t>
            </a:r>
          </a:p>
          <a:p>
            <a:pPr algn="just"/>
            <a:r>
              <a:rPr lang="tr-TR" sz="1800" dirty="0" smtClean="0"/>
              <a:t>Her bir belge için belgeye özel </a:t>
            </a:r>
            <a:r>
              <a:rPr lang="tr-TR" sz="1800" dirty="0" err="1" smtClean="0"/>
              <a:t>üstveriler</a:t>
            </a:r>
            <a:r>
              <a:rPr lang="tr-TR" sz="1800" dirty="0" smtClean="0"/>
              <a:t> belirlenmelidir.</a:t>
            </a:r>
          </a:p>
          <a:p>
            <a:pPr algn="just"/>
            <a:r>
              <a:rPr lang="tr-TR" sz="1800" dirty="0" smtClean="0"/>
              <a:t>Belgelerin arka sayfaları ile boş sayfaların çekilme </a:t>
            </a:r>
            <a:r>
              <a:rPr lang="tr-TR" sz="1800" smtClean="0"/>
              <a:t>kararı komisyona aittir.</a:t>
            </a:r>
            <a:endParaRPr lang="tr-TR" sz="1800" dirty="0" smtClean="0"/>
          </a:p>
          <a:p>
            <a:pPr algn="just"/>
            <a:r>
              <a:rPr lang="tr-TR" sz="1800" dirty="0" smtClean="0"/>
              <a:t>Kurumda kullanılmakta olan EBYS ve diğer sistemlerle uyumlu olmalıdır.</a:t>
            </a:r>
          </a:p>
          <a:p>
            <a:pPr algn="just"/>
            <a:endParaRPr lang="tr-TR" sz="1800" dirty="0"/>
          </a:p>
        </p:txBody>
      </p:sp>
      <p:sp>
        <p:nvSpPr>
          <p:cNvPr id="4" name="2 Başlık"/>
          <p:cNvSpPr txBox="1">
            <a:spLocks/>
          </p:cNvSpPr>
          <p:nvPr/>
        </p:nvSpPr>
        <p:spPr>
          <a:xfrm>
            <a:off x="1268894" y="332656"/>
            <a:ext cx="6743700" cy="1485900"/>
          </a:xfrm>
          <a:prstGeom prst="rect">
            <a:avLst/>
          </a:prstGeom>
        </p:spPr>
        <p:txBody>
          <a:bodyPr vert="horz" lIns="91440" tIns="45720" rIns="91440" bIns="45720" rtlCol="0" anchor="ctr">
            <a:normAutofit/>
          </a:bodyPr>
          <a:lst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tr-TR" sz="2500" b="1" dirty="0" smtClean="0"/>
              <a:t>Dijitalleştirilecek Belgelerin Belirlenmesi</a:t>
            </a:r>
            <a:endParaRPr lang="tr-TR" sz="2500" b="1" u="sng" dirty="0"/>
          </a:p>
        </p:txBody>
      </p:sp>
    </p:spTree>
    <p:extLst>
      <p:ext uri="{BB962C8B-B14F-4D97-AF65-F5344CB8AC3E}">
        <p14:creationId xmlns:p14="http://schemas.microsoft.com/office/powerpoint/2010/main" val="14966761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Başlık 3"/>
          <p:cNvSpPr>
            <a:spLocks noGrp="1"/>
          </p:cNvSpPr>
          <p:nvPr>
            <p:ph type="title"/>
          </p:nvPr>
        </p:nvSpPr>
        <p:spPr bwMode="auto">
          <a:xfrm>
            <a:off x="468313" y="457200"/>
            <a:ext cx="7227887" cy="1458913"/>
          </a:xfrm>
        </p:spPr>
        <p:txBody>
          <a:bodyPr wrap="square" numCol="1" anchorCtr="0" compatLnSpc="1">
            <a:prstTxWarp prst="textNoShape">
              <a:avLst/>
            </a:prstTxWarp>
          </a:bodyPr>
          <a:lstStyle/>
          <a:p>
            <a:pPr eaLnBrk="1" fontAlgn="auto" hangingPunct="1">
              <a:spcAft>
                <a:spcPts val="0"/>
              </a:spcAft>
              <a:defRPr/>
            </a:pPr>
            <a:r>
              <a:rPr lang="tr-TR" altLang="tr-TR" sz="3200" dirty="0" smtClean="0">
                <a:solidFill>
                  <a:srgbClr val="FF0000"/>
                </a:solidFill>
                <a:latin typeface="Tahoma" pitchFamily="34" charset="0"/>
                <a:cs typeface="Tahoma" pitchFamily="34" charset="0"/>
              </a:rPr>
              <a:t> </a:t>
            </a:r>
            <a:endParaRPr lang="tr-TR" altLang="tr-TR" sz="3200" i="1" dirty="0" smtClean="0">
              <a:solidFill>
                <a:srgbClr val="FF0000"/>
              </a:solidFill>
              <a:cs typeface="Times New Roman" pitchFamily="18" charset="0"/>
            </a:endParaRPr>
          </a:p>
        </p:txBody>
      </p:sp>
      <p:sp>
        <p:nvSpPr>
          <p:cNvPr id="2" name="Metin kutusu 1"/>
          <p:cNvSpPr txBox="1"/>
          <p:nvPr/>
        </p:nvSpPr>
        <p:spPr>
          <a:xfrm>
            <a:off x="251520" y="1340768"/>
            <a:ext cx="7848872" cy="3200876"/>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tr-TR" sz="4000" b="1" cap="all" dirty="0" smtClean="0">
                <a:ln/>
                <a:solidFill>
                  <a:schemeClr val="bg2">
                    <a:lumMod val="1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Teşekkürler…</a:t>
            </a:r>
          </a:p>
          <a:p>
            <a:endParaRPr lang="tr-TR"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endParaRPr lang="tr-TR"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endParaRPr lang="tr-TR"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endParaRPr lang="tr-TR" b="1" cap="all" dirty="0">
              <a:ln/>
              <a:solidFill>
                <a:schemeClr val="tx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endParaRPr lang="tr-TR" b="1" cap="all" dirty="0" smtClean="0">
              <a:ln/>
              <a:solidFill>
                <a:schemeClr val="tx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endParaRPr lang="tr-TR" b="1" cap="all" dirty="0">
              <a:ln/>
              <a:solidFill>
                <a:schemeClr val="tx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endParaRPr lang="tr-TR" b="1" cap="all" dirty="0" smtClean="0">
              <a:ln/>
              <a:solidFill>
                <a:schemeClr val="tx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endParaRPr lang="tr-TR" b="1" cap="all" dirty="0">
              <a:ln/>
              <a:solidFill>
                <a:schemeClr val="tx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endParaRPr lang="tr-TR" b="1" cap="all" dirty="0">
              <a:ln/>
              <a:solidFill>
                <a:schemeClr val="tx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11266" name="Picture 2" descr="F:\Sunum Gereçleri\global-network-300x22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920" y="1196752"/>
            <a:ext cx="3856434" cy="2892326"/>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323528" y="4077072"/>
            <a:ext cx="4464496" cy="2246769"/>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r>
              <a:rPr lang="tr-TR" sz="2000" b="1" dirty="0" smtClean="0">
                <a:ln w="1905"/>
                <a:solidFill>
                  <a:schemeClr val="tx1">
                    <a:lumMod val="95000"/>
                    <a:lumOff val="5000"/>
                  </a:schemeClr>
                </a:solidFill>
                <a:effectLst>
                  <a:innerShdw blurRad="69850" dist="43180" dir="5400000">
                    <a:srgbClr val="000000">
                      <a:alpha val="65000"/>
                    </a:srgbClr>
                  </a:innerShdw>
                </a:effectLst>
              </a:rPr>
              <a:t>Fatih YILMAZ</a:t>
            </a:r>
          </a:p>
          <a:p>
            <a:endParaRPr lang="tr-TR" sz="2000" b="1" dirty="0" smtClean="0">
              <a:ln w="1905"/>
              <a:solidFill>
                <a:schemeClr val="tx1">
                  <a:lumMod val="95000"/>
                  <a:lumOff val="5000"/>
                </a:schemeClr>
              </a:solidFill>
              <a:effectLst>
                <a:innerShdw blurRad="69850" dist="43180" dir="5400000">
                  <a:srgbClr val="000000">
                    <a:alpha val="65000"/>
                  </a:srgbClr>
                </a:innerShdw>
              </a:effectLst>
            </a:endParaRPr>
          </a:p>
          <a:p>
            <a:endParaRPr lang="tr-TR" sz="2000" b="1" dirty="0" smtClean="0">
              <a:ln w="1905"/>
              <a:solidFill>
                <a:schemeClr val="tx1">
                  <a:lumMod val="95000"/>
                  <a:lumOff val="5000"/>
                </a:schemeClr>
              </a:solidFill>
              <a:effectLst>
                <a:innerShdw blurRad="69850" dist="43180" dir="5400000">
                  <a:srgbClr val="000000">
                    <a:alpha val="65000"/>
                  </a:srgbClr>
                </a:innerShdw>
              </a:effectLst>
            </a:endParaRPr>
          </a:p>
          <a:p>
            <a:r>
              <a:rPr lang="tr-TR" sz="2000" b="1" dirty="0" smtClean="0">
                <a:ln w="1905"/>
                <a:solidFill>
                  <a:schemeClr val="tx1">
                    <a:lumMod val="95000"/>
                    <a:lumOff val="5000"/>
                  </a:schemeClr>
                </a:solidFill>
                <a:effectLst>
                  <a:innerShdw blurRad="69850" dist="43180" dir="5400000">
                    <a:srgbClr val="000000">
                      <a:alpha val="65000"/>
                    </a:srgbClr>
                  </a:innerShdw>
                </a:effectLst>
              </a:rPr>
              <a:t>fatih.yilmaz@devletarsivleri.gov.tr</a:t>
            </a:r>
          </a:p>
          <a:p>
            <a:r>
              <a:rPr lang="tr-TR" sz="2000" b="1" dirty="0" smtClean="0">
                <a:ln w="1905"/>
                <a:solidFill>
                  <a:schemeClr val="tx1">
                    <a:lumMod val="95000"/>
                    <a:lumOff val="5000"/>
                  </a:schemeClr>
                </a:solidFill>
                <a:effectLst>
                  <a:innerShdw blurRad="69850" dist="43180" dir="5400000">
                    <a:srgbClr val="000000">
                      <a:alpha val="65000"/>
                    </a:srgbClr>
                  </a:innerShdw>
                </a:effectLst>
              </a:rPr>
              <a:t>0312 307 9125</a:t>
            </a:r>
          </a:p>
          <a:p>
            <a:endParaRPr lang="tr-TR" sz="2000" b="1" dirty="0" smtClean="0">
              <a:ln w="1905"/>
              <a:solidFill>
                <a:schemeClr val="tx1">
                  <a:lumMod val="95000"/>
                  <a:lumOff val="5000"/>
                </a:schemeClr>
              </a:solidFill>
              <a:effectLst>
                <a:innerShdw blurRad="69850" dist="43180" dir="5400000">
                  <a:srgbClr val="000000">
                    <a:alpha val="65000"/>
                  </a:srgbClr>
                </a:innerShdw>
              </a:effectLst>
            </a:endParaRPr>
          </a:p>
          <a:p>
            <a:endParaRPr lang="tr-TR" sz="2000" b="1" dirty="0" smtClean="0">
              <a:ln w="1905"/>
              <a:solidFill>
                <a:schemeClr val="tx1">
                  <a:lumMod val="95000"/>
                  <a:lumOff val="5000"/>
                </a:schemeClr>
              </a:solidFill>
              <a:effectLst>
                <a:innerShdw blurRad="69850" dist="43180" dir="5400000">
                  <a:srgbClr val="000000">
                    <a:alpha val="65000"/>
                  </a:srgbClr>
                </a:innerShdw>
              </a:effectLst>
            </a:endParaRPr>
          </a:p>
        </p:txBody>
      </p:sp>
      <p:sp>
        <p:nvSpPr>
          <p:cNvPr id="10" name="9 Dikdörtgen"/>
          <p:cNvSpPr/>
          <p:nvPr/>
        </p:nvSpPr>
        <p:spPr>
          <a:xfrm>
            <a:off x="179513" y="3212976"/>
            <a:ext cx="3816424" cy="400110"/>
          </a:xfrm>
          <a:prstGeom prst="rect">
            <a:avLst/>
          </a:prstGeom>
        </p:spPr>
        <p:txBody>
          <a:bodyPr wrap="square">
            <a:spAutoFit/>
          </a:bodyPr>
          <a:lstStyle/>
          <a:p>
            <a:pPr marL="285750" indent="-285750">
              <a:buFont typeface="Wingdings" panose="05000000000000000000" pitchFamily="2" charset="2"/>
              <a:buChar char="ü"/>
            </a:pPr>
            <a:r>
              <a:rPr lang="tr-TR" sz="2000" b="1" cap="all" dirty="0" smtClean="0">
                <a:ln/>
                <a:solidFill>
                  <a:schemeClr val="tx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Soru / Cevap / GERİ BİLDİRİM</a:t>
            </a:r>
          </a:p>
        </p:txBody>
      </p:sp>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4173" y="33273"/>
            <a:ext cx="1090691" cy="1052736"/>
          </a:xfrm>
          <a:prstGeom prst="flowChartConnector">
            <a:avLst/>
          </a:prstGeom>
        </p:spPr>
      </p:pic>
    </p:spTree>
    <p:extLst>
      <p:ext uri="{BB962C8B-B14F-4D97-AF65-F5344CB8AC3E}">
        <p14:creationId xmlns:p14="http://schemas.microsoft.com/office/powerpoint/2010/main" val="3600240692"/>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Başlık 3"/>
          <p:cNvSpPr>
            <a:spLocks noGrp="1"/>
          </p:cNvSpPr>
          <p:nvPr>
            <p:ph type="title"/>
          </p:nvPr>
        </p:nvSpPr>
        <p:spPr bwMode="auto">
          <a:xfrm>
            <a:off x="333302" y="1708630"/>
            <a:ext cx="7227887" cy="1458913"/>
          </a:xfrm>
        </p:spPr>
        <p:txBody>
          <a:bodyPr wrap="square" numCol="1" anchorCtr="0" compatLnSpc="1">
            <a:prstTxWarp prst="textNoShape">
              <a:avLst/>
            </a:prstTxWarp>
          </a:bodyPr>
          <a:lstStyle/>
          <a:p>
            <a:pPr eaLnBrk="1" fontAlgn="auto" hangingPunct="1">
              <a:spcAft>
                <a:spcPts val="0"/>
              </a:spcAft>
              <a:defRPr/>
            </a:pPr>
            <a:r>
              <a:rPr lang="tr-TR" altLang="tr-TR" sz="3200" dirty="0" smtClean="0">
                <a:solidFill>
                  <a:srgbClr val="FF0000"/>
                </a:solidFill>
                <a:latin typeface="Tahoma" pitchFamily="34" charset="0"/>
                <a:cs typeface="Tahoma" pitchFamily="34" charset="0"/>
              </a:rPr>
              <a:t> </a:t>
            </a:r>
            <a:endParaRPr lang="tr-TR" altLang="tr-TR" sz="3200" i="1" dirty="0" smtClean="0">
              <a:solidFill>
                <a:srgbClr val="FF0000"/>
              </a:solidFill>
              <a:cs typeface="Times New Roman" pitchFamily="18" charset="0"/>
            </a:endParaRPr>
          </a:p>
        </p:txBody>
      </p:sp>
      <p:sp>
        <p:nvSpPr>
          <p:cNvPr id="3" name="Dikdörtgen 2"/>
          <p:cNvSpPr/>
          <p:nvPr/>
        </p:nvSpPr>
        <p:spPr>
          <a:xfrm>
            <a:off x="777827" y="732370"/>
            <a:ext cx="4411785" cy="369332"/>
          </a:xfrm>
          <a:prstGeom prst="rect">
            <a:avLst/>
          </a:prstGeom>
        </p:spPr>
        <p:txBody>
          <a:bodyPr wrap="none">
            <a:spAutoFit/>
          </a:bodyPr>
          <a:lstStyle/>
          <a:p>
            <a:r>
              <a:rPr lang="tr-TR" altLang="tr-TR" b="1" dirty="0">
                <a:latin typeface="OCR A Extended" panose="02010509020102010303" pitchFamily="50" charset="0"/>
                <a:cs typeface="Tahoma" pitchFamily="34" charset="0"/>
              </a:rPr>
              <a:t>Arşiv Mevzuatı ve Arşiv Bilinci</a:t>
            </a:r>
            <a:endParaRPr lang="tr-TR" dirty="0"/>
          </a:p>
        </p:txBody>
      </p:sp>
      <p:pic>
        <p:nvPicPr>
          <p:cNvPr id="9" name="Picture 2" descr="piri reisin haritası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8264" y="2261652"/>
            <a:ext cx="4818329" cy="2823532"/>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539552" y="2996952"/>
            <a:ext cx="4572000" cy="923330"/>
          </a:xfrm>
          <a:prstGeom prst="rect">
            <a:avLst/>
          </a:prstGeom>
        </p:spPr>
        <p:txBody>
          <a:bodyPr>
            <a:spAutoFit/>
          </a:bodyPr>
          <a:lstStyle/>
          <a:p>
            <a:r>
              <a:rPr lang="tr-TR" b="1" dirty="0">
                <a:solidFill>
                  <a:srgbClr val="C00000"/>
                </a:solidFill>
                <a:latin typeface="Segoe Print" panose="02000600000000000000" pitchFamily="2" charset="0"/>
              </a:rPr>
              <a:t>Piri Reis’in Haritasının </a:t>
            </a:r>
          </a:p>
          <a:p>
            <a:r>
              <a:rPr lang="tr-TR" b="1" dirty="0">
                <a:solidFill>
                  <a:srgbClr val="C00000"/>
                </a:solidFill>
                <a:latin typeface="Segoe Print" panose="02000600000000000000" pitchFamily="2" charset="0"/>
              </a:rPr>
              <a:t>Diğer Parçalarına </a:t>
            </a:r>
          </a:p>
          <a:p>
            <a:r>
              <a:rPr lang="tr-TR" b="1" dirty="0">
                <a:solidFill>
                  <a:srgbClr val="C00000"/>
                </a:solidFill>
                <a:latin typeface="Segoe Print" panose="02000600000000000000" pitchFamily="2" charset="0"/>
              </a:rPr>
              <a:t>Ne Oldu?</a:t>
            </a:r>
          </a:p>
        </p:txBody>
      </p:sp>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4173" y="33273"/>
            <a:ext cx="1090691" cy="1052736"/>
          </a:xfrm>
          <a:prstGeom prst="flowChartConnector">
            <a:avLst/>
          </a:prstGeom>
        </p:spPr>
      </p:pic>
    </p:spTree>
    <p:extLst>
      <p:ext uri="{BB962C8B-B14F-4D97-AF65-F5344CB8AC3E}">
        <p14:creationId xmlns:p14="http://schemas.microsoft.com/office/powerpoint/2010/main" val="2549441970"/>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Başlık 3"/>
          <p:cNvSpPr>
            <a:spLocks noGrp="1"/>
          </p:cNvSpPr>
          <p:nvPr>
            <p:ph type="title"/>
          </p:nvPr>
        </p:nvSpPr>
        <p:spPr bwMode="auto">
          <a:xfrm>
            <a:off x="1115616" y="3269198"/>
            <a:ext cx="4320480" cy="1458913"/>
          </a:xfrm>
        </p:spPr>
        <p:txBody>
          <a:bodyPr wrap="square" numCol="1" anchorCtr="0" compatLnSpc="1">
            <a:prstTxWarp prst="textNoShape">
              <a:avLst/>
            </a:prstTxWarp>
            <a:normAutofit/>
          </a:bodyPr>
          <a:lstStyle/>
          <a:p>
            <a:r>
              <a:rPr lang="tr-TR" sz="1800" b="1" dirty="0" smtClean="0">
                <a:latin typeface="Segoe Print" panose="02000600000000000000" pitchFamily="2" charset="0"/>
              </a:rPr>
              <a:t>1517 Ridaniye Savaşı’ndan  </a:t>
            </a:r>
            <a:br>
              <a:rPr lang="tr-TR" sz="1800" b="1" dirty="0" smtClean="0">
                <a:latin typeface="Segoe Print" panose="02000600000000000000" pitchFamily="2" charset="0"/>
              </a:rPr>
            </a:br>
            <a:r>
              <a:rPr lang="tr-TR" sz="1800" b="1" dirty="0" smtClean="0">
                <a:latin typeface="Segoe Print" panose="02000600000000000000" pitchFamily="2" charset="0"/>
              </a:rPr>
              <a:t>2003 Körfez Savaşı’na </a:t>
            </a:r>
            <a:br>
              <a:rPr lang="tr-TR" sz="1800" b="1" dirty="0" smtClean="0">
                <a:latin typeface="Segoe Print" panose="02000600000000000000" pitchFamily="2" charset="0"/>
              </a:rPr>
            </a:br>
            <a:r>
              <a:rPr lang="tr-TR" sz="1800" b="1" dirty="0" smtClean="0">
                <a:latin typeface="Segoe Print" panose="02000600000000000000" pitchFamily="2" charset="0"/>
              </a:rPr>
              <a:t>Bilgi ve Belge aktarımı</a:t>
            </a:r>
            <a:r>
              <a:rPr lang="tr-TR" sz="1800" b="1" dirty="0">
                <a:latin typeface="Segoe Print" panose="02000600000000000000" pitchFamily="2" charset="0"/>
              </a:rPr>
              <a:t/>
            </a:r>
            <a:br>
              <a:rPr lang="tr-TR" sz="1800" b="1" dirty="0">
                <a:latin typeface="Segoe Print" panose="02000600000000000000" pitchFamily="2" charset="0"/>
              </a:rPr>
            </a:br>
            <a:r>
              <a:rPr lang="tr-TR" sz="1800" b="1" dirty="0">
                <a:latin typeface="Segoe Print" panose="02000600000000000000" pitchFamily="2" charset="0"/>
              </a:rPr>
              <a:t>     </a:t>
            </a:r>
          </a:p>
        </p:txBody>
      </p:sp>
      <p:sp>
        <p:nvSpPr>
          <p:cNvPr id="3" name="Dikdörtgen 2"/>
          <p:cNvSpPr/>
          <p:nvPr/>
        </p:nvSpPr>
        <p:spPr>
          <a:xfrm>
            <a:off x="777827" y="732370"/>
            <a:ext cx="4411785" cy="369332"/>
          </a:xfrm>
          <a:prstGeom prst="rect">
            <a:avLst/>
          </a:prstGeom>
        </p:spPr>
        <p:txBody>
          <a:bodyPr wrap="none">
            <a:spAutoFit/>
          </a:bodyPr>
          <a:lstStyle/>
          <a:p>
            <a:r>
              <a:rPr lang="tr-TR" altLang="tr-TR" b="1" dirty="0">
                <a:latin typeface="OCR A Extended" panose="02010509020102010303" pitchFamily="50" charset="0"/>
                <a:cs typeface="Tahoma" pitchFamily="34" charset="0"/>
              </a:rPr>
              <a:t>Arşiv Mevzuatı ve Arşiv Bilinci</a:t>
            </a:r>
            <a:endParaRPr lang="tr-TR" dirty="0"/>
          </a:p>
        </p:txBody>
      </p:sp>
      <p:pic>
        <p:nvPicPr>
          <p:cNvPr id="7" name="Picture 2" descr="https://i4.hurimg.com/i/hurriyet/75/0x0/5ac0e3f618c7731dbc4d88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2708920"/>
            <a:ext cx="3917235" cy="24482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Dikdörtgen 1"/>
          <p:cNvSpPr/>
          <p:nvPr/>
        </p:nvSpPr>
        <p:spPr>
          <a:xfrm>
            <a:off x="777827" y="1292648"/>
            <a:ext cx="2196435" cy="369332"/>
          </a:xfrm>
          <a:prstGeom prst="rect">
            <a:avLst/>
          </a:prstGeom>
        </p:spPr>
        <p:txBody>
          <a:bodyPr wrap="none">
            <a:spAutoFit/>
          </a:bodyPr>
          <a:lstStyle/>
          <a:p>
            <a:r>
              <a:rPr lang="tr-TR" dirty="0">
                <a:latin typeface="Segoe Print" panose="02000600000000000000" pitchFamily="2" charset="0"/>
              </a:rPr>
              <a:t>Belge/Bilgi İlişkisi</a:t>
            </a:r>
          </a:p>
        </p:txBody>
      </p:sp>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4173" y="33273"/>
            <a:ext cx="1090691" cy="1052736"/>
          </a:xfrm>
          <a:prstGeom prst="flowChartConnector">
            <a:avLst/>
          </a:prstGeom>
        </p:spPr>
      </p:pic>
    </p:spTree>
    <p:extLst>
      <p:ext uri="{BB962C8B-B14F-4D97-AF65-F5344CB8AC3E}">
        <p14:creationId xmlns:p14="http://schemas.microsoft.com/office/powerpoint/2010/main" val="3636168614"/>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0"/>
          <a:tileRect/>
        </a:gradFill>
        <a:effectLst/>
      </p:bgPr>
    </p:bg>
    <p:spTree>
      <p:nvGrpSpPr>
        <p:cNvPr id="1" name=""/>
        <p:cNvGrpSpPr/>
        <p:nvPr/>
      </p:nvGrpSpPr>
      <p:grpSpPr>
        <a:xfrm>
          <a:off x="0" y="0"/>
          <a:ext cx="0" cy="0"/>
          <a:chOff x="0" y="0"/>
          <a:chExt cx="0" cy="0"/>
        </a:xfrm>
      </p:grpSpPr>
      <p:sp>
        <p:nvSpPr>
          <p:cNvPr id="2" name="Metin kutusu 1"/>
          <p:cNvSpPr txBox="1"/>
          <p:nvPr/>
        </p:nvSpPr>
        <p:spPr>
          <a:xfrm>
            <a:off x="2771800" y="692696"/>
            <a:ext cx="3672408" cy="584775"/>
          </a:xfrm>
          <a:prstGeom prst="rect">
            <a:avLst/>
          </a:prstGeom>
          <a:noFill/>
        </p:spPr>
        <p:txBody>
          <a:bodyPr wrap="square" rtlCol="0">
            <a:spAutoFit/>
          </a:bodyPr>
          <a:lstStyle/>
          <a:p>
            <a:r>
              <a:rPr lang="tr-TR" altLang="tr-TR" sz="3200" b="1" dirty="0" smtClean="0">
                <a:latin typeface="OCR A Extended" panose="02010509020102010303" pitchFamily="50" charset="0"/>
                <a:cs typeface="Arial" panose="020B0604020202020204" pitchFamily="34" charset="0"/>
              </a:rPr>
              <a:t>Kavramlar</a:t>
            </a:r>
            <a:endParaRPr lang="tr-TR" sz="3200" b="1" dirty="0">
              <a:latin typeface="OCR A Extended" panose="02010509020102010303" pitchFamily="50" charset="0"/>
            </a:endParaRPr>
          </a:p>
        </p:txBody>
      </p:sp>
      <p:pic>
        <p:nvPicPr>
          <p:cNvPr id="2050" name="Picture 2" descr="belge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0970" y="2373389"/>
            <a:ext cx="4273518" cy="28803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Dikdörtgen 2"/>
          <p:cNvSpPr/>
          <p:nvPr/>
        </p:nvSpPr>
        <p:spPr>
          <a:xfrm>
            <a:off x="611560" y="2676398"/>
            <a:ext cx="3888432" cy="2308324"/>
          </a:xfrm>
          <a:prstGeom prst="rect">
            <a:avLst/>
          </a:prstGeom>
        </p:spPr>
        <p:txBody>
          <a:bodyPr wrap="square">
            <a:spAutoFit/>
          </a:bodyPr>
          <a:lstStyle/>
          <a:p>
            <a:pPr algn="just"/>
            <a:r>
              <a:rPr lang="tr-TR" dirty="0" smtClean="0">
                <a:latin typeface="Times New Roman" panose="02020603050405020304" pitchFamily="18" charset="0"/>
                <a:ea typeface="Calibri" panose="020F0502020204030204" pitchFamily="34" charset="0"/>
              </a:rPr>
              <a:t>	Kamu </a:t>
            </a:r>
            <a:r>
              <a:rPr lang="tr-TR" dirty="0">
                <a:latin typeface="Times New Roman" panose="02020603050405020304" pitchFamily="18" charset="0"/>
                <a:ea typeface="Calibri" panose="020F0502020204030204" pitchFamily="34" charset="0"/>
              </a:rPr>
              <a:t>kurum ve kuruluşları ile gerçek ve tüzel kişilerin iş ve işlemleri neticesinde oluşan, üretim biçimleri ve donanım ortamları ne şekilde olursa olsun bir bilgiyi içeren yazılmış, çizilmiş, resmedilmiş, görüntülü, sesli veya elektronik </a:t>
            </a:r>
            <a:r>
              <a:rPr lang="tr-TR" dirty="0" smtClean="0">
                <a:latin typeface="Times New Roman" panose="02020603050405020304" pitchFamily="18" charset="0"/>
                <a:ea typeface="Calibri" panose="020F0502020204030204" pitchFamily="34" charset="0"/>
              </a:rPr>
              <a:t>kayıtlardır.</a:t>
            </a:r>
            <a:endParaRPr lang="tr-TR" dirty="0"/>
          </a:p>
        </p:txBody>
      </p:sp>
      <p:sp>
        <p:nvSpPr>
          <p:cNvPr id="4" name="Dikdörtgen 3"/>
          <p:cNvSpPr/>
          <p:nvPr/>
        </p:nvSpPr>
        <p:spPr>
          <a:xfrm>
            <a:off x="2192541" y="2060848"/>
            <a:ext cx="1019831" cy="523220"/>
          </a:xfrm>
          <a:prstGeom prst="rect">
            <a:avLst/>
          </a:prstGeom>
        </p:spPr>
        <p:txBody>
          <a:bodyPr wrap="none">
            <a:spAutoFit/>
          </a:bodyPr>
          <a:lstStyle/>
          <a:p>
            <a:r>
              <a:rPr lang="tr-TR" sz="2800" b="1" dirty="0">
                <a:solidFill>
                  <a:srgbClr val="FF0000"/>
                </a:solidFill>
                <a:latin typeface="Times New Roman" panose="02020603050405020304" pitchFamily="18" charset="0"/>
                <a:ea typeface="Calibri" panose="020F0502020204030204" pitchFamily="34" charset="0"/>
              </a:rPr>
              <a:t>Belge</a:t>
            </a:r>
            <a:endParaRPr lang="tr-TR" sz="2800" b="1" dirty="0">
              <a:solidFill>
                <a:srgbClr val="FF0000"/>
              </a:solidFill>
            </a:endParaRPr>
          </a:p>
        </p:txBody>
      </p:sp>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4173" y="33273"/>
            <a:ext cx="1090691" cy="1052736"/>
          </a:xfrm>
          <a:prstGeom prst="flowChartConnector">
            <a:avLst/>
          </a:prstGeom>
        </p:spPr>
      </p:pic>
    </p:spTree>
    <p:extLst>
      <p:ext uri="{BB962C8B-B14F-4D97-AF65-F5344CB8AC3E}">
        <p14:creationId xmlns:p14="http://schemas.microsoft.com/office/powerpoint/2010/main" val="1061441795"/>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etin kutusu 1"/>
          <p:cNvSpPr txBox="1"/>
          <p:nvPr/>
        </p:nvSpPr>
        <p:spPr>
          <a:xfrm>
            <a:off x="1403648" y="476670"/>
            <a:ext cx="6264696" cy="584775"/>
          </a:xfrm>
          <a:prstGeom prst="rect">
            <a:avLst/>
          </a:prstGeom>
          <a:noFill/>
        </p:spPr>
        <p:txBody>
          <a:bodyPr wrap="square" rtlCol="0">
            <a:spAutoFit/>
          </a:bodyPr>
          <a:lstStyle/>
          <a:p>
            <a:pPr algn="ctr"/>
            <a:r>
              <a:rPr lang="tr-TR" sz="3200" b="1" dirty="0" smtClean="0">
                <a:latin typeface="OCR A Extended" panose="02010509020102010303" pitchFamily="50" charset="0"/>
                <a:cs typeface="Arial" panose="020B0604020202020204" pitchFamily="34" charset="0"/>
              </a:rPr>
              <a:t>Dokuman/Belge</a:t>
            </a:r>
            <a:endParaRPr lang="tr-TR" sz="3200" b="1" dirty="0">
              <a:latin typeface="OCR A Extended" panose="02010509020102010303" pitchFamily="50" charset="0"/>
            </a:endParaRPr>
          </a:p>
        </p:txBody>
      </p:sp>
      <p:graphicFrame>
        <p:nvGraphicFramePr>
          <p:cNvPr id="11" name="Diyagram 1"/>
          <p:cNvGraphicFramePr/>
          <p:nvPr>
            <p:extLst>
              <p:ext uri="{D42A27DB-BD31-4B8C-83A1-F6EECF244321}">
                <p14:modId xmlns:p14="http://schemas.microsoft.com/office/powerpoint/2010/main" val="1232976899"/>
              </p:ext>
            </p:extLst>
          </p:nvPr>
        </p:nvGraphicFramePr>
        <p:xfrm>
          <a:off x="0" y="1268760"/>
          <a:ext cx="8971938" cy="5092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Resim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34173" y="33273"/>
            <a:ext cx="1090691" cy="1052736"/>
          </a:xfrm>
          <a:prstGeom prst="flowChartConnector">
            <a:avLst/>
          </a:prstGeom>
        </p:spPr>
      </p:pic>
    </p:spTree>
    <p:extLst>
      <p:ext uri="{BB962C8B-B14F-4D97-AF65-F5344CB8AC3E}">
        <p14:creationId xmlns:p14="http://schemas.microsoft.com/office/powerpoint/2010/main" val="4265069790"/>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Crop">
  <a:themeElements>
    <a:clrScheme name="Gri Tonlamalı">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4366</TotalTime>
  <Words>1591</Words>
  <Application>Microsoft Office PowerPoint</Application>
  <PresentationFormat>Ekran Gösterisi (4:3)</PresentationFormat>
  <Paragraphs>328</Paragraphs>
  <Slides>59</Slides>
  <Notes>13</Notes>
  <HiddenSlides>0</HiddenSlides>
  <MMClips>0</MMClips>
  <ScaleCrop>false</ScaleCrop>
  <HeadingPairs>
    <vt:vector size="8" baseType="variant">
      <vt:variant>
        <vt:lpstr>Kullanılan Yazı Tipleri</vt:lpstr>
      </vt:variant>
      <vt:variant>
        <vt:i4>9</vt:i4>
      </vt:variant>
      <vt:variant>
        <vt:lpstr>Tema</vt:lpstr>
      </vt:variant>
      <vt:variant>
        <vt:i4>1</vt:i4>
      </vt:variant>
      <vt:variant>
        <vt:lpstr>Eklenmiş OLE Hizmet Programları</vt:lpstr>
      </vt:variant>
      <vt:variant>
        <vt:i4>1</vt:i4>
      </vt:variant>
      <vt:variant>
        <vt:lpstr>Slayt Başlıkları</vt:lpstr>
      </vt:variant>
      <vt:variant>
        <vt:i4>59</vt:i4>
      </vt:variant>
    </vt:vector>
  </HeadingPairs>
  <TitlesOfParts>
    <vt:vector size="70" baseType="lpstr">
      <vt:lpstr>Arial</vt:lpstr>
      <vt:lpstr>Baskerville Old Face</vt:lpstr>
      <vt:lpstr>Calibri</vt:lpstr>
      <vt:lpstr>Franklin Gothic Book</vt:lpstr>
      <vt:lpstr>OCR A Extended</vt:lpstr>
      <vt:lpstr>Segoe Print</vt:lpstr>
      <vt:lpstr>Tahoma</vt:lpstr>
      <vt:lpstr>Times New Roman</vt:lpstr>
      <vt:lpstr>Wingdings</vt:lpstr>
      <vt:lpstr>Crop</vt:lpstr>
      <vt:lpstr>Document</vt:lpstr>
      <vt:lpstr>PowerPoint Sunusu</vt:lpstr>
      <vt:lpstr>PowerPoint Sunusu</vt:lpstr>
      <vt:lpstr>PowerPoint Sunusu</vt:lpstr>
      <vt:lpstr> </vt:lpstr>
      <vt:lpstr> </vt:lpstr>
      <vt:lpstr> </vt:lpstr>
      <vt:lpstr>1517 Ridaniye Savaşı’ndan   2003 Körfez Savaşı’na  Bilgi ve Belge aktarımı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Ayıklama Ve İmha Komisyonlarının Çalışma  Esasları</vt:lpstr>
      <vt:lpstr>PowerPoint Sunusu</vt:lpstr>
      <vt:lpstr>İmha Edilecek Belgeler</vt:lpstr>
      <vt:lpstr>PowerPoint Sunusu</vt:lpstr>
      <vt:lpstr>TCK 138</vt:lpstr>
      <vt:lpstr>PowerPoint Sunusu</vt:lpstr>
      <vt:lpstr>PowerPoint Sunusu</vt:lpstr>
      <vt:lpstr>PowerPoint Sunusu</vt:lpstr>
      <vt:lpstr>PowerPoint Sunusu</vt:lpstr>
      <vt:lpstr>PowerPoint Sunusu</vt:lpstr>
      <vt:lpstr>PowerPoint Sunusu</vt:lpstr>
      <vt:lpstr>PowerPoint Sunusu</vt:lpstr>
      <vt:lpstr> </vt:lpstr>
      <vt:lpstr>İmha Listelerinin Düzenlenmesi ve Kesinlik Kazanması</vt:lpstr>
      <vt:lpstr> </vt:lpstr>
      <vt:lpstr> </vt:lpstr>
      <vt:lpstr>İmha Listelerinin Düzenlenmesi ve Kesinlik Kazanması</vt:lpstr>
      <vt:lpstr> </vt:lpstr>
      <vt:lpstr>PowerPoint Sunusu</vt:lpstr>
      <vt:lpstr>İmha Şekilleri</vt:lpstr>
      <vt:lpstr>PowerPoint Sunusu</vt:lpstr>
      <vt:lpstr>PowerPoint Sunusu</vt:lpstr>
      <vt:lpstr>PowerPoint Sunusu</vt:lpstr>
      <vt:lpstr>PowerPoint Sunusu</vt:lpstr>
      <vt:lpstr>PowerPoint Sunusu</vt:lpstr>
      <vt:lpstr>İmha Öncesi</vt:lpstr>
      <vt:lpstr>İmha Öncesi</vt:lpstr>
      <vt:lpstr>PowerPoint Sunusu</vt:lpstr>
      <vt:lpstr>Dijitalleştirme Faaliyetleri </vt:lpstr>
      <vt:lpstr>PowerPoint Sunusu</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Ahmet AKBAYIR</dc:creator>
  <cp:lastModifiedBy>Fatih YILMAZ</cp:lastModifiedBy>
  <cp:revision>319</cp:revision>
  <dcterms:created xsi:type="dcterms:W3CDTF">2017-03-08T13:07:52Z</dcterms:created>
  <dcterms:modified xsi:type="dcterms:W3CDTF">2022-01-24T11:01:11Z</dcterms:modified>
</cp:coreProperties>
</file>